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8" r:id="rId13"/>
    <p:sldId id="277" r:id="rId14"/>
    <p:sldId id="267"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16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20E2A74-F79B-4D45-89DA-06C9708BB7DC}"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267457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205132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7029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369161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108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303894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2132270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14904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156031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E2A74-F79B-4D45-89DA-06C9708BB7DC}"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396897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0E2A74-F79B-4D45-89DA-06C9708BB7DC}"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146908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0E2A74-F79B-4D45-89DA-06C9708BB7DC}"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11961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0E2A74-F79B-4D45-89DA-06C9708BB7DC}"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261198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E2A74-F79B-4D45-89DA-06C9708BB7DC}"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296917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E2A74-F79B-4D45-89DA-06C9708BB7DC}"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13823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E2A74-F79B-4D45-89DA-06C9708BB7DC}"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D9A7D-42F7-491D-9F7B-B11D6D675B03}" type="slidenum">
              <a:rPr lang="en-US" smtClean="0"/>
              <a:t>‹#›</a:t>
            </a:fld>
            <a:endParaRPr lang="en-US"/>
          </a:p>
        </p:txBody>
      </p:sp>
    </p:spTree>
    <p:extLst>
      <p:ext uri="{BB962C8B-B14F-4D97-AF65-F5344CB8AC3E}">
        <p14:creationId xmlns:p14="http://schemas.microsoft.com/office/powerpoint/2010/main" val="370823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20E2A74-F79B-4D45-89DA-06C9708BB7DC}" type="datetimeFigureOut">
              <a:rPr lang="en-US" smtClean="0"/>
              <a:t>5/7/2019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B6D9A7D-42F7-491D-9F7B-B11D6D675B03}" type="slidenum">
              <a:rPr lang="en-US" smtClean="0"/>
              <a:t>‹#›</a:t>
            </a:fld>
            <a:endParaRPr lang="en-US"/>
          </a:p>
        </p:txBody>
      </p:sp>
    </p:spTree>
    <p:extLst>
      <p:ext uri="{BB962C8B-B14F-4D97-AF65-F5344CB8AC3E}">
        <p14:creationId xmlns:p14="http://schemas.microsoft.com/office/powerpoint/2010/main" val="422129209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jmt.gov/consumer/tenants-and-landlords/" TargetMode="External"/><Relationship Id="rId2" Type="http://schemas.openxmlformats.org/officeDocument/2006/relationships/hyperlink" Target="https://leg.mt.gov/bills/mca/title_0700/chapter_0240/parts_index.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KcLAq_cNYX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https://www.youtube.com/embed/xBOMj9OLJ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Place of Your Own</a:t>
            </a:r>
          </a:p>
        </p:txBody>
      </p:sp>
      <p:sp>
        <p:nvSpPr>
          <p:cNvPr id="3" name="Subtitle 2"/>
          <p:cNvSpPr>
            <a:spLocks noGrp="1"/>
          </p:cNvSpPr>
          <p:nvPr>
            <p:ph type="subTitle" idx="1"/>
          </p:nvPr>
        </p:nvSpPr>
        <p:spPr/>
        <p:txBody>
          <a:bodyPr/>
          <a:lstStyle/>
          <a:p>
            <a:r>
              <a:rPr lang="en-US" dirty="0"/>
              <a:t>Renting versus Owning</a:t>
            </a:r>
          </a:p>
        </p:txBody>
      </p:sp>
    </p:spTree>
    <p:extLst>
      <p:ext uri="{BB962C8B-B14F-4D97-AF65-F5344CB8AC3E}">
        <p14:creationId xmlns:p14="http://schemas.microsoft.com/office/powerpoint/2010/main" val="237411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1" y="335479"/>
            <a:ext cx="11778344" cy="5632311"/>
          </a:xfrm>
          <a:prstGeom prst="rect">
            <a:avLst/>
          </a:prstGeom>
          <a:noFill/>
        </p:spPr>
        <p:txBody>
          <a:bodyPr wrap="square" rtlCol="0">
            <a:spAutoFit/>
          </a:bodyPr>
          <a:lstStyle/>
          <a:p>
            <a:r>
              <a:rPr lang="en-US" sz="3600" dirty="0"/>
              <a:t>At the time the landlord and tenant enter the rental agreement, the landlord must provide the tenant with a written statement of the condition of the property, signed by the landlord. If the landlord does not provide such a statement, the landlord may not keep any part of the tenant’s security deposit for damages when the tenant moves out, unless the landlord can clearly prove that the tenant caused the damage. (Montana Residential Landlord and Tenant Act)</a:t>
            </a:r>
          </a:p>
        </p:txBody>
      </p:sp>
    </p:spTree>
    <p:extLst>
      <p:ext uri="{BB962C8B-B14F-4D97-AF65-F5344CB8AC3E}">
        <p14:creationId xmlns:p14="http://schemas.microsoft.com/office/powerpoint/2010/main" val="142447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1" y="335479"/>
            <a:ext cx="11778344" cy="3508653"/>
          </a:xfrm>
          <a:prstGeom prst="rect">
            <a:avLst/>
          </a:prstGeom>
          <a:noFill/>
        </p:spPr>
        <p:txBody>
          <a:bodyPr wrap="square" rtlCol="0">
            <a:spAutoFit/>
          </a:bodyPr>
          <a:lstStyle/>
          <a:p>
            <a:pPr algn="ctr"/>
            <a:r>
              <a:rPr lang="en-US" sz="6000" b="1" dirty="0">
                <a:solidFill>
                  <a:srgbClr val="FF0000"/>
                </a:solidFill>
              </a:rPr>
              <a:t>30 Days </a:t>
            </a:r>
            <a:r>
              <a:rPr lang="en-US" sz="5400" dirty="0"/>
              <a:t>– Amount of time landlord has to return you security deposit less any deductions that must be documented.</a:t>
            </a:r>
          </a:p>
        </p:txBody>
      </p:sp>
      <p:pic>
        <p:nvPicPr>
          <p:cNvPr id="2" name="Picture 1"/>
          <p:cNvPicPr>
            <a:picLocks noChangeAspect="1"/>
          </p:cNvPicPr>
          <p:nvPr/>
        </p:nvPicPr>
        <p:blipFill>
          <a:blip r:embed="rId2"/>
          <a:stretch>
            <a:fillRect/>
          </a:stretch>
        </p:blipFill>
        <p:spPr>
          <a:xfrm>
            <a:off x="812346" y="3751799"/>
            <a:ext cx="2366282" cy="2366282"/>
          </a:xfrm>
          <a:prstGeom prst="rect">
            <a:avLst/>
          </a:prstGeom>
        </p:spPr>
      </p:pic>
    </p:spTree>
    <p:extLst>
      <p:ext uri="{BB962C8B-B14F-4D97-AF65-F5344CB8AC3E}">
        <p14:creationId xmlns:p14="http://schemas.microsoft.com/office/powerpoint/2010/main" val="183473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1" y="335479"/>
            <a:ext cx="11778344" cy="1015663"/>
          </a:xfrm>
          <a:prstGeom prst="rect">
            <a:avLst/>
          </a:prstGeom>
          <a:noFill/>
        </p:spPr>
        <p:txBody>
          <a:bodyPr wrap="square" rtlCol="0">
            <a:spAutoFit/>
          </a:bodyPr>
          <a:lstStyle/>
          <a:p>
            <a:pPr algn="ctr"/>
            <a:r>
              <a:rPr lang="en-US" sz="6000" b="1" dirty="0">
                <a:solidFill>
                  <a:srgbClr val="FF0000"/>
                </a:solidFill>
              </a:rPr>
              <a:t>Other Questions??</a:t>
            </a:r>
            <a:endParaRPr lang="en-US" sz="5400" dirty="0"/>
          </a:p>
        </p:txBody>
      </p:sp>
      <p:sp>
        <p:nvSpPr>
          <p:cNvPr id="4" name="TextBox 3"/>
          <p:cNvSpPr txBox="1"/>
          <p:nvPr/>
        </p:nvSpPr>
        <p:spPr>
          <a:xfrm>
            <a:off x="1981200" y="2764972"/>
            <a:ext cx="8164286" cy="1938992"/>
          </a:xfrm>
          <a:prstGeom prst="rect">
            <a:avLst/>
          </a:prstGeom>
          <a:noFill/>
        </p:spPr>
        <p:txBody>
          <a:bodyPr wrap="square" rtlCol="0">
            <a:spAutoFit/>
          </a:bodyPr>
          <a:lstStyle/>
          <a:p>
            <a:pPr algn="ctr"/>
            <a:r>
              <a:rPr lang="en-US" sz="4000" dirty="0">
                <a:hlinkClick r:id="rId2"/>
              </a:rPr>
              <a:t>Montana Codes Annotated</a:t>
            </a:r>
            <a:endParaRPr lang="en-US" sz="4000" dirty="0"/>
          </a:p>
          <a:p>
            <a:pPr algn="ctr"/>
            <a:endParaRPr lang="en-US" sz="4000" dirty="0"/>
          </a:p>
          <a:p>
            <a:pPr algn="ctr"/>
            <a:r>
              <a:rPr lang="en-US" sz="4000" dirty="0">
                <a:hlinkClick r:id="rId3"/>
              </a:rPr>
              <a:t>Department of Justice</a:t>
            </a:r>
            <a:endParaRPr lang="en-US" sz="4000" dirty="0"/>
          </a:p>
        </p:txBody>
      </p:sp>
    </p:spTree>
    <p:extLst>
      <p:ext uri="{BB962C8B-B14F-4D97-AF65-F5344CB8AC3E}">
        <p14:creationId xmlns:p14="http://schemas.microsoft.com/office/powerpoint/2010/main" val="96990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E9F55479-5506-4E25-8C38-3C85B2B95807}"/>
              </a:ext>
            </a:extLst>
          </p:cNvPr>
          <p:cNvPicPr>
            <a:picLocks noGrp="1" noRot="1" noChangeAspect="1"/>
          </p:cNvPicPr>
          <p:nvPr>
            <p:ph idx="1"/>
            <a:videoFile r:link="rId1"/>
          </p:nvPr>
        </p:nvPicPr>
        <p:blipFill>
          <a:blip r:embed="rId3"/>
          <a:stretch>
            <a:fillRect/>
          </a:stretch>
        </p:blipFill>
        <p:spPr>
          <a:xfrm>
            <a:off x="876300" y="201712"/>
            <a:ext cx="10617200" cy="5972175"/>
          </a:xfrm>
          <a:prstGeom prst="rect">
            <a:avLst/>
          </a:prstGeom>
        </p:spPr>
      </p:pic>
    </p:spTree>
    <p:extLst>
      <p:ext uri="{BB962C8B-B14F-4D97-AF65-F5344CB8AC3E}">
        <p14:creationId xmlns:p14="http://schemas.microsoft.com/office/powerpoint/2010/main" val="268207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10985274" cy="1507067"/>
          </a:xfrm>
        </p:spPr>
        <p:txBody>
          <a:bodyPr/>
          <a:lstStyle/>
          <a:p>
            <a:r>
              <a:rPr lang="en-US" dirty="0"/>
              <a:t>Roommates Can be A Nightmare</a:t>
            </a:r>
          </a:p>
        </p:txBody>
      </p:sp>
      <p:sp>
        <p:nvSpPr>
          <p:cNvPr id="3" name="TextBox 2"/>
          <p:cNvSpPr txBox="1"/>
          <p:nvPr/>
        </p:nvSpPr>
        <p:spPr>
          <a:xfrm>
            <a:off x="849086" y="1386113"/>
            <a:ext cx="10820400" cy="4585871"/>
          </a:xfrm>
          <a:prstGeom prst="rect">
            <a:avLst/>
          </a:prstGeom>
          <a:noFill/>
        </p:spPr>
        <p:txBody>
          <a:bodyPr wrap="square" rtlCol="0">
            <a:spAutoFit/>
          </a:bodyPr>
          <a:lstStyle/>
          <a:p>
            <a:pPr marL="571500" indent="-571500">
              <a:buFont typeface="Arial" panose="020B0604020202020204" pitchFamily="34" charset="0"/>
              <a:buChar char="•"/>
            </a:pPr>
            <a:r>
              <a:rPr lang="en-US" sz="3200" dirty="0"/>
              <a:t>“My roommate in the dorms wore a puppet on her shoulder and if you asked her a question she would answer with the puppet. It was a puppet of a griffin, which is a mythological creature that’s a combination of lion and eagle. It sucked. We also had all the same classes together and I woke up late more than once to that damn puppet in my face telling me the time.” —Kate Edwards</a:t>
            </a:r>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40355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10985274" cy="1507067"/>
          </a:xfrm>
        </p:spPr>
        <p:txBody>
          <a:bodyPr/>
          <a:lstStyle/>
          <a:p>
            <a:r>
              <a:rPr lang="en-US" dirty="0"/>
              <a:t>Roommates Can be A Nightmare</a:t>
            </a:r>
          </a:p>
        </p:txBody>
      </p:sp>
      <p:sp>
        <p:nvSpPr>
          <p:cNvPr id="3" name="TextBox 2"/>
          <p:cNvSpPr txBox="1"/>
          <p:nvPr/>
        </p:nvSpPr>
        <p:spPr>
          <a:xfrm>
            <a:off x="849086" y="1386113"/>
            <a:ext cx="10820400" cy="5262979"/>
          </a:xfrm>
          <a:prstGeom prst="rect">
            <a:avLst/>
          </a:prstGeom>
          <a:noFill/>
        </p:spPr>
        <p:txBody>
          <a:bodyPr wrap="square" rtlCol="0">
            <a:spAutoFit/>
          </a:bodyPr>
          <a:lstStyle/>
          <a:p>
            <a:r>
              <a:rPr lang="en-US" sz="2400" dirty="0"/>
              <a:t>Had a roommate whose room stank like nothing else. I could even smell it from the hallway as I passed his closed door. It was like being smacked in the face by a wall of cheese.</a:t>
            </a:r>
          </a:p>
          <a:p>
            <a:endParaRPr lang="en-US" sz="2400" dirty="0"/>
          </a:p>
          <a:p>
            <a:r>
              <a:rPr lang="en-US" sz="2400" dirty="0"/>
              <a:t>I figured it was BO or perhaps the ethnic foods he ate, so I didn’t say anything to avoid sounding rude.</a:t>
            </a:r>
          </a:p>
          <a:p>
            <a:endParaRPr lang="en-US" sz="2400" dirty="0"/>
          </a:p>
          <a:p>
            <a:r>
              <a:rPr lang="en-US" sz="2400" dirty="0"/>
              <a:t>Well, he left 2 months later and a new roommate moved in. Upon cleaning the room, we discover he hadn’t thrown out the garbage the entire time he was there! He just kept all the rotting trash in a wooden chest and overflowing garbage bins.</a:t>
            </a:r>
          </a:p>
          <a:p>
            <a:endParaRPr lang="en-US" sz="2400" dirty="0"/>
          </a:p>
          <a:p>
            <a:r>
              <a:rPr lang="en-US" sz="2400" dirty="0"/>
              <a:t>Not only that, he washed his laundry once every 6 weeks or so, which undoubtedly contributed to the rank smell.</a:t>
            </a:r>
          </a:p>
        </p:txBody>
      </p:sp>
    </p:spTree>
    <p:extLst>
      <p:ext uri="{BB962C8B-B14F-4D97-AF65-F5344CB8AC3E}">
        <p14:creationId xmlns:p14="http://schemas.microsoft.com/office/powerpoint/2010/main" val="340648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774491"/>
            <a:ext cx="10972799" cy="4524315"/>
          </a:xfrm>
          <a:prstGeom prst="rect">
            <a:avLst/>
          </a:prstGeom>
        </p:spPr>
        <p:txBody>
          <a:bodyPr wrap="square">
            <a:spAutoFit/>
          </a:bodyPr>
          <a:lstStyle/>
          <a:p>
            <a:r>
              <a:rPr lang="en-US" sz="3200" dirty="0"/>
              <a:t>Well, he left 2 months later and a new roommate moved in. Upon cleaning the room, we discover he hadn’t thrown out the garbage the entire time he was there! He just kept all the rotting trash in a wooden chest and overflowing garbage bins.</a:t>
            </a:r>
          </a:p>
          <a:p>
            <a:endParaRPr lang="en-US" sz="3200" dirty="0"/>
          </a:p>
          <a:p>
            <a:r>
              <a:rPr lang="en-US" sz="3200" dirty="0"/>
              <a:t>Not only that, he washed his laundry once every 6 weeks or so, which undoubtedly contributed to the rank smell.</a:t>
            </a:r>
          </a:p>
        </p:txBody>
      </p:sp>
    </p:spTree>
    <p:extLst>
      <p:ext uri="{BB962C8B-B14F-4D97-AF65-F5344CB8AC3E}">
        <p14:creationId xmlns:p14="http://schemas.microsoft.com/office/powerpoint/2010/main" val="65972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38" y="-87086"/>
            <a:ext cx="10985274" cy="1507067"/>
          </a:xfrm>
        </p:spPr>
        <p:txBody>
          <a:bodyPr/>
          <a:lstStyle/>
          <a:p>
            <a:r>
              <a:rPr lang="en-US" dirty="0"/>
              <a:t>Roommates Can be A Nightmare</a:t>
            </a:r>
          </a:p>
        </p:txBody>
      </p:sp>
      <p:pic>
        <p:nvPicPr>
          <p:cNvPr id="4" name="Picture 3"/>
          <p:cNvPicPr>
            <a:picLocks noChangeAspect="1"/>
          </p:cNvPicPr>
          <p:nvPr/>
        </p:nvPicPr>
        <p:blipFill>
          <a:blip r:embed="rId2"/>
          <a:stretch>
            <a:fillRect/>
          </a:stretch>
        </p:blipFill>
        <p:spPr>
          <a:xfrm>
            <a:off x="6585456" y="1172255"/>
            <a:ext cx="4740449" cy="5228545"/>
          </a:xfrm>
          <a:prstGeom prst="rect">
            <a:avLst/>
          </a:prstGeom>
        </p:spPr>
      </p:pic>
      <p:sp>
        <p:nvSpPr>
          <p:cNvPr id="5" name="Rectangle 4"/>
          <p:cNvSpPr/>
          <p:nvPr/>
        </p:nvSpPr>
        <p:spPr>
          <a:xfrm>
            <a:off x="684212" y="1625599"/>
            <a:ext cx="5557663" cy="3416320"/>
          </a:xfrm>
          <a:prstGeom prst="rect">
            <a:avLst/>
          </a:prstGeom>
        </p:spPr>
        <p:txBody>
          <a:bodyPr wrap="square">
            <a:spAutoFit/>
          </a:bodyPr>
          <a:lstStyle/>
          <a:p>
            <a:r>
              <a:rPr lang="en-US" sz="3600" dirty="0"/>
              <a:t>My roommate has been straight up eating my food and even drinking my pop, which is both annoying and starting to take a financial toll </a:t>
            </a:r>
          </a:p>
        </p:txBody>
      </p:sp>
    </p:spTree>
    <p:extLst>
      <p:ext uri="{BB962C8B-B14F-4D97-AF65-F5344CB8AC3E}">
        <p14:creationId xmlns:p14="http://schemas.microsoft.com/office/powerpoint/2010/main" val="200524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38" y="-87086"/>
            <a:ext cx="10985274" cy="1507067"/>
          </a:xfrm>
        </p:spPr>
        <p:txBody>
          <a:bodyPr/>
          <a:lstStyle/>
          <a:p>
            <a:r>
              <a:rPr lang="en-US" dirty="0"/>
              <a:t>Roommates Can be A Nightmare</a:t>
            </a:r>
          </a:p>
        </p:txBody>
      </p:sp>
      <p:sp>
        <p:nvSpPr>
          <p:cNvPr id="5" name="Rectangle 4"/>
          <p:cNvSpPr/>
          <p:nvPr/>
        </p:nvSpPr>
        <p:spPr>
          <a:xfrm>
            <a:off x="31095" y="1071638"/>
            <a:ext cx="8416245" cy="5632311"/>
          </a:xfrm>
          <a:prstGeom prst="rect">
            <a:avLst/>
          </a:prstGeom>
        </p:spPr>
        <p:txBody>
          <a:bodyPr wrap="square">
            <a:spAutoFit/>
          </a:bodyPr>
          <a:lstStyle/>
          <a:p>
            <a:pPr marL="571500" indent="-571500">
              <a:buFont typeface="Arial" panose="020B0604020202020204" pitchFamily="34" charset="0"/>
              <a:buChar char="•"/>
            </a:pPr>
            <a:r>
              <a:rPr lang="en-US" sz="3600" dirty="0"/>
              <a:t>Don’t pay their rent</a:t>
            </a:r>
          </a:p>
          <a:p>
            <a:pPr marL="571500" indent="-571500">
              <a:buFont typeface="Arial" panose="020B0604020202020204" pitchFamily="34" charset="0"/>
              <a:buChar char="•"/>
            </a:pPr>
            <a:r>
              <a:rPr lang="en-US" sz="3600" dirty="0"/>
              <a:t>Use your things</a:t>
            </a:r>
          </a:p>
          <a:p>
            <a:pPr marL="571500" indent="-571500">
              <a:buFont typeface="Arial" panose="020B0604020202020204" pitchFamily="34" charset="0"/>
              <a:buChar char="•"/>
            </a:pPr>
            <a:r>
              <a:rPr lang="en-US" sz="3600" dirty="0"/>
              <a:t>Don’t respect your privacy</a:t>
            </a:r>
          </a:p>
          <a:p>
            <a:pPr marL="571500" indent="-571500">
              <a:buFont typeface="Arial" panose="020B0604020202020204" pitchFamily="34" charset="0"/>
              <a:buChar char="•"/>
            </a:pPr>
            <a:r>
              <a:rPr lang="en-US" sz="3600" dirty="0"/>
              <a:t>Refuse to clean up after themselves</a:t>
            </a:r>
          </a:p>
          <a:p>
            <a:pPr marL="571500" indent="-571500">
              <a:buFont typeface="Arial" panose="020B0604020202020204" pitchFamily="34" charset="0"/>
              <a:buChar char="•"/>
            </a:pPr>
            <a:r>
              <a:rPr lang="en-US" sz="3600" dirty="0"/>
              <a:t>Have overnight guests</a:t>
            </a:r>
          </a:p>
          <a:p>
            <a:pPr marL="571500" indent="-571500">
              <a:buFont typeface="Arial" panose="020B0604020202020204" pitchFamily="34" charset="0"/>
              <a:buChar char="•"/>
            </a:pPr>
            <a:r>
              <a:rPr lang="en-US" sz="3600" dirty="0"/>
              <a:t>Play terrible music too loud or are just too loud in general</a:t>
            </a:r>
          </a:p>
          <a:p>
            <a:pPr marL="571500" indent="-571500">
              <a:buFont typeface="Arial" panose="020B0604020202020204" pitchFamily="34" charset="0"/>
              <a:buChar char="•"/>
            </a:pPr>
            <a:r>
              <a:rPr lang="en-US" sz="3600" dirty="0"/>
              <a:t>Or are just weird…..</a:t>
            </a:r>
          </a:p>
          <a:p>
            <a:endParaRPr lang="en-US" sz="3600" dirty="0"/>
          </a:p>
        </p:txBody>
      </p:sp>
      <p:pic>
        <p:nvPicPr>
          <p:cNvPr id="6" name="Picture 5"/>
          <p:cNvPicPr>
            <a:picLocks noChangeAspect="1"/>
          </p:cNvPicPr>
          <p:nvPr/>
        </p:nvPicPr>
        <p:blipFill>
          <a:blip r:embed="rId2"/>
          <a:stretch>
            <a:fillRect/>
          </a:stretch>
        </p:blipFill>
        <p:spPr>
          <a:xfrm>
            <a:off x="8447340" y="1419981"/>
            <a:ext cx="3126800" cy="4174439"/>
          </a:xfrm>
          <a:prstGeom prst="rect">
            <a:avLst/>
          </a:prstGeom>
        </p:spPr>
      </p:pic>
    </p:spTree>
    <p:extLst>
      <p:ext uri="{BB962C8B-B14F-4D97-AF65-F5344CB8AC3E}">
        <p14:creationId xmlns:p14="http://schemas.microsoft.com/office/powerpoint/2010/main" val="319502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38" y="-87086"/>
            <a:ext cx="10985274" cy="1507067"/>
          </a:xfrm>
        </p:spPr>
        <p:txBody>
          <a:bodyPr/>
          <a:lstStyle/>
          <a:p>
            <a:r>
              <a:rPr lang="en-US" dirty="0"/>
              <a:t>The Case for a contract</a:t>
            </a:r>
          </a:p>
        </p:txBody>
      </p:sp>
      <p:pic>
        <p:nvPicPr>
          <p:cNvPr id="3" name="xBOMj9OLJ70"/>
          <p:cNvPicPr>
            <a:picLocks noRot="1" noChangeAspect="1"/>
          </p:cNvPicPr>
          <p:nvPr>
            <a:videoFile r:link="rId1"/>
          </p:nvPr>
        </p:nvPicPr>
        <p:blipFill>
          <a:blip r:embed="rId3"/>
          <a:stretch>
            <a:fillRect/>
          </a:stretch>
        </p:blipFill>
        <p:spPr>
          <a:xfrm>
            <a:off x="863600" y="937673"/>
            <a:ext cx="10198100" cy="5736432"/>
          </a:xfrm>
          <a:prstGeom prst="rect">
            <a:avLst/>
          </a:prstGeom>
        </p:spPr>
      </p:pic>
    </p:spTree>
    <p:extLst>
      <p:ext uri="{BB962C8B-B14F-4D97-AF65-F5344CB8AC3E}">
        <p14:creationId xmlns:p14="http://schemas.microsoft.com/office/powerpoint/2010/main" val="205210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How much can you afford?</a:t>
            </a:r>
          </a:p>
        </p:txBody>
      </p:sp>
      <p:sp>
        <p:nvSpPr>
          <p:cNvPr id="3" name="TextBox 2"/>
          <p:cNvSpPr txBox="1"/>
          <p:nvPr/>
        </p:nvSpPr>
        <p:spPr>
          <a:xfrm>
            <a:off x="684212" y="2070100"/>
            <a:ext cx="10883900"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All too often, people look for a place and THEN determine what they can afford to pay.  </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25-35% of income = Max for housing</a:t>
            </a:r>
          </a:p>
          <a:p>
            <a:pPr marL="1371600" lvl="2" indent="-457200">
              <a:buFont typeface="Arial" panose="020B0604020202020204" pitchFamily="34" charset="0"/>
              <a:buChar char="•"/>
            </a:pPr>
            <a:r>
              <a:rPr lang="en-US" sz="3200" dirty="0"/>
              <a:t>Includes Rent/House Payment + Utilities + Insurance</a:t>
            </a:r>
          </a:p>
          <a:p>
            <a:r>
              <a:rPr lang="en-US" dirty="0"/>
              <a:t>	</a:t>
            </a:r>
          </a:p>
        </p:txBody>
      </p:sp>
    </p:spTree>
    <p:extLst>
      <p:ext uri="{BB962C8B-B14F-4D97-AF65-F5344CB8AC3E}">
        <p14:creationId xmlns:p14="http://schemas.microsoft.com/office/powerpoint/2010/main" val="224042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5" y="239486"/>
            <a:ext cx="11442762" cy="1158724"/>
          </a:xfrm>
        </p:spPr>
        <p:txBody>
          <a:bodyPr>
            <a:normAutofit fontScale="90000"/>
          </a:bodyPr>
          <a:lstStyle/>
          <a:p>
            <a:r>
              <a:rPr lang="en-US" dirty="0"/>
              <a:t>Important Elements of a Roommate Contract</a:t>
            </a:r>
            <a:br>
              <a:rPr lang="en-US" dirty="0"/>
            </a:br>
            <a:endParaRPr lang="en-US" dirty="0"/>
          </a:p>
        </p:txBody>
      </p:sp>
      <p:sp>
        <p:nvSpPr>
          <p:cNvPr id="5" name="Rectangle 4"/>
          <p:cNvSpPr/>
          <p:nvPr/>
        </p:nvSpPr>
        <p:spPr>
          <a:xfrm>
            <a:off x="31095" y="1410355"/>
            <a:ext cx="12160905" cy="5386090"/>
          </a:xfrm>
          <a:prstGeom prst="rect">
            <a:avLst/>
          </a:prstGeom>
        </p:spPr>
        <p:txBody>
          <a:bodyPr wrap="square">
            <a:spAutoFit/>
          </a:bodyPr>
          <a:lstStyle/>
          <a:p>
            <a:pPr marL="571500" indent="-571500">
              <a:buFont typeface="Arial" panose="020B0604020202020204" pitchFamily="34" charset="0"/>
              <a:buChar char="•"/>
            </a:pPr>
            <a:r>
              <a:rPr lang="en-US" sz="2800" dirty="0"/>
              <a:t>Names, Landlord, Rental Address</a:t>
            </a:r>
          </a:p>
          <a:p>
            <a:pPr marL="571500" indent="-571500">
              <a:buFont typeface="Arial" panose="020B0604020202020204" pitchFamily="34" charset="0"/>
              <a:buChar char="•"/>
            </a:pPr>
            <a:r>
              <a:rPr lang="en-US" sz="2800" dirty="0"/>
              <a:t>Signature and Dates</a:t>
            </a:r>
          </a:p>
          <a:p>
            <a:pPr marL="571500" indent="-571500">
              <a:buFont typeface="Arial" panose="020B0604020202020204" pitchFamily="34" charset="0"/>
              <a:buChar char="•"/>
            </a:pPr>
            <a:r>
              <a:rPr lang="en-US" sz="2800" dirty="0"/>
              <a:t>Quiet Hours </a:t>
            </a:r>
          </a:p>
          <a:p>
            <a:pPr marL="571500" lvl="0" indent="-571500">
              <a:buFont typeface="Arial" panose="020B0604020202020204" pitchFamily="34" charset="0"/>
              <a:buChar char="•"/>
            </a:pPr>
            <a:r>
              <a:rPr lang="en-US" sz="2800" dirty="0"/>
              <a:t>How rent is split; when it is due; who is responsible for the actual payment</a:t>
            </a:r>
          </a:p>
          <a:p>
            <a:pPr marL="571500" lvl="0" indent="-571500">
              <a:buFont typeface="Arial" panose="020B0604020202020204" pitchFamily="34" charset="0"/>
              <a:buChar char="•"/>
            </a:pPr>
            <a:r>
              <a:rPr lang="en-US" sz="2800" dirty="0"/>
              <a:t>How utilities are split, when they are due and who is responsible for the actual payment</a:t>
            </a:r>
          </a:p>
          <a:p>
            <a:pPr marL="571500" lvl="0" indent="-571500">
              <a:buFont typeface="Arial" panose="020B0604020202020204" pitchFamily="34" charset="0"/>
              <a:buChar char="•"/>
            </a:pPr>
            <a:r>
              <a:rPr lang="en-US" sz="2800" dirty="0"/>
              <a:t>What happens if one roommate can’t pay their share?</a:t>
            </a:r>
          </a:p>
          <a:p>
            <a:pPr marL="571500" lvl="0" indent="-571500">
              <a:buFont typeface="Arial" panose="020B0604020202020204" pitchFamily="34" charset="0"/>
              <a:buChar char="•"/>
            </a:pPr>
            <a:r>
              <a:rPr lang="en-US" sz="2800" dirty="0"/>
              <a:t>How damages will be handled or repaired</a:t>
            </a:r>
          </a:p>
          <a:p>
            <a:pPr marL="571500" lvl="0" indent="-571500">
              <a:buFont typeface="Arial" panose="020B0604020202020204" pitchFamily="34" charset="0"/>
              <a:buChar char="•"/>
            </a:pPr>
            <a:r>
              <a:rPr lang="en-US" sz="2800" dirty="0"/>
              <a:t>What happens if someone moves out?</a:t>
            </a:r>
            <a:endParaRPr lang="en-US" sz="2800" dirty="0">
              <a:solidFill>
                <a:prstClr val="white"/>
              </a:solidFill>
            </a:endParaRPr>
          </a:p>
          <a:p>
            <a:pPr marL="571500" indent="-571500">
              <a:buFont typeface="Arial" panose="020B0604020202020204" pitchFamily="34" charset="0"/>
              <a:buChar char="•"/>
            </a:pPr>
            <a:r>
              <a:rPr lang="en-US" sz="2800" dirty="0"/>
              <a:t>Cleaning </a:t>
            </a:r>
            <a:r>
              <a:rPr lang="en-US" sz="2800" dirty="0" err="1"/>
              <a:t>responsibities</a:t>
            </a:r>
            <a:r>
              <a:rPr lang="en-US" sz="2800" dirty="0"/>
              <a:t> and schedules</a:t>
            </a:r>
          </a:p>
          <a:p>
            <a:endParaRPr lang="en-US" sz="3600" dirty="0"/>
          </a:p>
        </p:txBody>
      </p:sp>
    </p:spTree>
    <p:extLst>
      <p:ext uri="{BB962C8B-B14F-4D97-AF65-F5344CB8AC3E}">
        <p14:creationId xmlns:p14="http://schemas.microsoft.com/office/powerpoint/2010/main" val="58101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5" y="239486"/>
            <a:ext cx="11442762" cy="878114"/>
          </a:xfrm>
        </p:spPr>
        <p:txBody>
          <a:bodyPr>
            <a:normAutofit fontScale="90000"/>
          </a:bodyPr>
          <a:lstStyle/>
          <a:p>
            <a:r>
              <a:rPr lang="en-US" dirty="0"/>
              <a:t>Important Elements of a Roommate Contract</a:t>
            </a:r>
            <a:br>
              <a:rPr lang="en-US" dirty="0"/>
            </a:br>
            <a:endParaRPr lang="en-US" dirty="0"/>
          </a:p>
        </p:txBody>
      </p:sp>
      <p:sp>
        <p:nvSpPr>
          <p:cNvPr id="5" name="Rectangle 4"/>
          <p:cNvSpPr/>
          <p:nvPr/>
        </p:nvSpPr>
        <p:spPr>
          <a:xfrm>
            <a:off x="31095" y="1410355"/>
            <a:ext cx="12160905" cy="5262979"/>
          </a:xfrm>
          <a:prstGeom prst="rect">
            <a:avLst/>
          </a:prstGeom>
        </p:spPr>
        <p:txBody>
          <a:bodyPr wrap="square">
            <a:spAutoFit/>
          </a:bodyPr>
          <a:lstStyle/>
          <a:p>
            <a:pPr marL="571500" indent="-571500">
              <a:buFont typeface="Arial" panose="020B0604020202020204" pitchFamily="34" charset="0"/>
              <a:buChar char="•"/>
            </a:pPr>
            <a:r>
              <a:rPr lang="en-US" sz="2800" dirty="0"/>
              <a:t>Guest Policy (Including over night)</a:t>
            </a:r>
          </a:p>
          <a:p>
            <a:pPr marL="571500" indent="-571500">
              <a:buFont typeface="Arial" panose="020B0604020202020204" pitchFamily="34" charset="0"/>
              <a:buChar char="•"/>
            </a:pPr>
            <a:r>
              <a:rPr lang="en-US" sz="2800" dirty="0"/>
              <a:t>Rules for anything shared (TV, fridge, microwave, etc.)</a:t>
            </a:r>
          </a:p>
          <a:p>
            <a:pPr marL="571500" indent="-571500">
              <a:buFont typeface="Arial" panose="020B0604020202020204" pitchFamily="34" charset="0"/>
              <a:buChar char="•"/>
            </a:pPr>
            <a:r>
              <a:rPr lang="en-US" sz="2800" dirty="0"/>
              <a:t>Allergy</a:t>
            </a:r>
            <a:r>
              <a:rPr lang="en-US" sz="2800"/>
              <a:t>/Emergency </a:t>
            </a:r>
            <a:r>
              <a:rPr lang="en-US" sz="2800" dirty="0"/>
              <a:t>Information </a:t>
            </a:r>
          </a:p>
          <a:p>
            <a:pPr marL="571500" indent="-571500">
              <a:buFont typeface="Arial" panose="020B0604020202020204" pitchFamily="34" charset="0"/>
              <a:buChar char="•"/>
            </a:pPr>
            <a:r>
              <a:rPr lang="en-US" sz="2800" dirty="0"/>
              <a:t>Pets</a:t>
            </a:r>
          </a:p>
          <a:p>
            <a:pPr marL="571500" indent="-571500">
              <a:buFont typeface="Arial" panose="020B0604020202020204" pitchFamily="34" charset="0"/>
              <a:buChar char="•"/>
            </a:pPr>
            <a:r>
              <a:rPr lang="en-US" sz="2800" dirty="0"/>
              <a:t>Party Guidelines</a:t>
            </a:r>
          </a:p>
          <a:p>
            <a:pPr marL="571500" indent="-571500">
              <a:buFont typeface="Arial" panose="020B0604020202020204" pitchFamily="34" charset="0"/>
              <a:buChar char="•"/>
            </a:pPr>
            <a:r>
              <a:rPr lang="en-US" sz="2800" dirty="0"/>
              <a:t>Parking</a:t>
            </a:r>
          </a:p>
          <a:p>
            <a:pPr marL="571500" indent="-571500">
              <a:buFont typeface="Arial" panose="020B0604020202020204" pitchFamily="34" charset="0"/>
              <a:buChar char="•"/>
            </a:pPr>
            <a:r>
              <a:rPr lang="en-US" sz="2800" dirty="0"/>
              <a:t>Food</a:t>
            </a:r>
          </a:p>
          <a:p>
            <a:pPr marL="571500" indent="-571500">
              <a:buFont typeface="Arial" panose="020B0604020202020204" pitchFamily="34" charset="0"/>
              <a:buChar char="•"/>
            </a:pPr>
            <a:r>
              <a:rPr lang="en-US" sz="2800" dirty="0"/>
              <a:t>Steps for resolving disagreements</a:t>
            </a:r>
          </a:p>
          <a:p>
            <a:pPr marL="571500" indent="-571500">
              <a:buFont typeface="Arial" panose="020B0604020202020204" pitchFamily="34" charset="0"/>
              <a:buChar char="•"/>
            </a:pPr>
            <a:r>
              <a:rPr lang="en-US" sz="2800" dirty="0"/>
              <a:t>What can you borrow/take from each other? Food? Clothes?</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endParaRPr lang="en-US" sz="2400" dirty="0"/>
          </a:p>
          <a:p>
            <a:endParaRPr lang="en-US" sz="3600" dirty="0"/>
          </a:p>
        </p:txBody>
      </p:sp>
    </p:spTree>
    <p:extLst>
      <p:ext uri="{BB962C8B-B14F-4D97-AF65-F5344CB8AC3E}">
        <p14:creationId xmlns:p14="http://schemas.microsoft.com/office/powerpoint/2010/main" val="402083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What are Utilities?</a:t>
            </a:r>
          </a:p>
        </p:txBody>
      </p:sp>
      <p:sp>
        <p:nvSpPr>
          <p:cNvPr id="3" name="TextBox 2"/>
          <p:cNvSpPr txBox="1"/>
          <p:nvPr/>
        </p:nvSpPr>
        <p:spPr>
          <a:xfrm>
            <a:off x="684212" y="2070100"/>
            <a:ext cx="10883900"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a:t>Electricity </a:t>
            </a:r>
          </a:p>
          <a:p>
            <a:pPr marL="285750" indent="-285750">
              <a:buFont typeface="Arial" panose="020B0604020202020204" pitchFamily="34" charset="0"/>
              <a:buChar char="•"/>
            </a:pPr>
            <a:r>
              <a:rPr lang="en-US" sz="3200" dirty="0"/>
              <a:t>Gas/Propane </a:t>
            </a:r>
          </a:p>
          <a:p>
            <a:pPr marL="285750" indent="-285750">
              <a:buFont typeface="Arial" panose="020B0604020202020204" pitchFamily="34" charset="0"/>
              <a:buChar char="•"/>
            </a:pPr>
            <a:r>
              <a:rPr lang="en-US" sz="3200" dirty="0"/>
              <a:t>Water</a:t>
            </a:r>
          </a:p>
          <a:p>
            <a:pPr marL="285750" indent="-285750">
              <a:buFont typeface="Arial" panose="020B0604020202020204" pitchFamily="34" charset="0"/>
              <a:buChar char="•"/>
            </a:pPr>
            <a:r>
              <a:rPr lang="en-US" sz="3200" dirty="0"/>
              <a:t>Trash</a:t>
            </a:r>
          </a:p>
          <a:p>
            <a:pPr marL="285750" indent="-285750">
              <a:buFont typeface="Arial" panose="020B0604020202020204" pitchFamily="34" charset="0"/>
              <a:buChar char="•"/>
            </a:pPr>
            <a:r>
              <a:rPr lang="en-US" sz="3200" dirty="0"/>
              <a:t>Internet</a:t>
            </a:r>
          </a:p>
          <a:p>
            <a:pPr marL="285750" indent="-285750">
              <a:buFont typeface="Arial" panose="020B0604020202020204" pitchFamily="34" charset="0"/>
              <a:buChar char="•"/>
            </a:pPr>
            <a:r>
              <a:rPr lang="en-US" sz="3200" dirty="0"/>
              <a:t>Cable or Satellite</a:t>
            </a:r>
          </a:p>
          <a:p>
            <a:pPr marL="285750" indent="-285750">
              <a:buFont typeface="Arial" panose="020B0604020202020204" pitchFamily="34" charset="0"/>
              <a:buChar char="•"/>
            </a:pPr>
            <a:endParaRPr lang="en-US" sz="3200" dirty="0"/>
          </a:p>
          <a:p>
            <a:r>
              <a:rPr lang="en-US" dirty="0"/>
              <a:t>	</a:t>
            </a:r>
          </a:p>
        </p:txBody>
      </p:sp>
      <p:pic>
        <p:nvPicPr>
          <p:cNvPr id="4" name="Picture 3"/>
          <p:cNvPicPr>
            <a:picLocks noChangeAspect="1"/>
          </p:cNvPicPr>
          <p:nvPr/>
        </p:nvPicPr>
        <p:blipFill>
          <a:blip r:embed="rId2"/>
          <a:stretch>
            <a:fillRect/>
          </a:stretch>
        </p:blipFill>
        <p:spPr>
          <a:xfrm>
            <a:off x="6126162" y="2263774"/>
            <a:ext cx="3762661" cy="2816225"/>
          </a:xfrm>
          <a:prstGeom prst="rect">
            <a:avLst/>
          </a:prstGeom>
        </p:spPr>
      </p:pic>
    </p:spTree>
    <p:extLst>
      <p:ext uri="{BB962C8B-B14F-4D97-AF65-F5344CB8AC3E}">
        <p14:creationId xmlns:p14="http://schemas.microsoft.com/office/powerpoint/2010/main" val="331531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What to find rentals:</a:t>
            </a:r>
          </a:p>
        </p:txBody>
      </p:sp>
      <p:sp>
        <p:nvSpPr>
          <p:cNvPr id="3" name="TextBox 2"/>
          <p:cNvSpPr txBox="1"/>
          <p:nvPr/>
        </p:nvSpPr>
        <p:spPr>
          <a:xfrm>
            <a:off x="684212" y="2070100"/>
            <a:ext cx="10883900" cy="369332"/>
          </a:xfrm>
          <a:prstGeom prst="rect">
            <a:avLst/>
          </a:prstGeom>
          <a:noFill/>
        </p:spPr>
        <p:txBody>
          <a:bodyPr wrap="square" rtlCol="0">
            <a:spAutoFit/>
          </a:bodyPr>
          <a:lstStyle/>
          <a:p>
            <a:r>
              <a:rPr lang="en-US" dirty="0"/>
              <a:t>	</a:t>
            </a:r>
          </a:p>
        </p:txBody>
      </p:sp>
      <p:pic>
        <p:nvPicPr>
          <p:cNvPr id="5" name="Picture 4"/>
          <p:cNvPicPr>
            <a:picLocks noChangeAspect="1"/>
          </p:cNvPicPr>
          <p:nvPr/>
        </p:nvPicPr>
        <p:blipFill>
          <a:blip r:embed="rId2"/>
          <a:stretch>
            <a:fillRect/>
          </a:stretch>
        </p:blipFill>
        <p:spPr>
          <a:xfrm>
            <a:off x="1362075" y="1781692"/>
            <a:ext cx="1847850" cy="1390650"/>
          </a:xfrm>
          <a:prstGeom prst="rect">
            <a:avLst/>
          </a:prstGeom>
        </p:spPr>
      </p:pic>
      <p:pic>
        <p:nvPicPr>
          <p:cNvPr id="6" name="Picture 5"/>
          <p:cNvPicPr>
            <a:picLocks noChangeAspect="1"/>
          </p:cNvPicPr>
          <p:nvPr/>
        </p:nvPicPr>
        <p:blipFill rotWithShape="1">
          <a:blip r:embed="rId3"/>
          <a:srcRect l="11459" t="28255" r="12396" b="38673"/>
          <a:stretch/>
        </p:blipFill>
        <p:spPr>
          <a:xfrm>
            <a:off x="1146175" y="3905251"/>
            <a:ext cx="7383100" cy="2565400"/>
          </a:xfrm>
          <a:prstGeom prst="rect">
            <a:avLst/>
          </a:prstGeom>
        </p:spPr>
      </p:pic>
      <p:pic>
        <p:nvPicPr>
          <p:cNvPr id="7" name="Picture 6"/>
          <p:cNvPicPr>
            <a:picLocks noChangeAspect="1"/>
          </p:cNvPicPr>
          <p:nvPr/>
        </p:nvPicPr>
        <p:blipFill>
          <a:blip r:embed="rId4"/>
          <a:stretch>
            <a:fillRect/>
          </a:stretch>
        </p:blipFill>
        <p:spPr>
          <a:xfrm>
            <a:off x="5723388" y="1411028"/>
            <a:ext cx="3422107" cy="950138"/>
          </a:xfrm>
          <a:prstGeom prst="rect">
            <a:avLst/>
          </a:prstGeom>
        </p:spPr>
      </p:pic>
      <p:pic>
        <p:nvPicPr>
          <p:cNvPr id="8" name="Picture 7"/>
          <p:cNvPicPr>
            <a:picLocks noChangeAspect="1"/>
          </p:cNvPicPr>
          <p:nvPr/>
        </p:nvPicPr>
        <p:blipFill>
          <a:blip r:embed="rId5"/>
          <a:stretch>
            <a:fillRect/>
          </a:stretch>
        </p:blipFill>
        <p:spPr>
          <a:xfrm>
            <a:off x="9091612" y="2767570"/>
            <a:ext cx="2085975" cy="1181100"/>
          </a:xfrm>
          <a:prstGeom prst="rect">
            <a:avLst/>
          </a:prstGeom>
        </p:spPr>
      </p:pic>
      <p:pic>
        <p:nvPicPr>
          <p:cNvPr id="9" name="Picture 8"/>
          <p:cNvPicPr>
            <a:picLocks noChangeAspect="1"/>
          </p:cNvPicPr>
          <p:nvPr/>
        </p:nvPicPr>
        <p:blipFill>
          <a:blip r:embed="rId6"/>
          <a:stretch>
            <a:fillRect/>
          </a:stretch>
        </p:blipFill>
        <p:spPr>
          <a:xfrm>
            <a:off x="3918220" y="2183886"/>
            <a:ext cx="1524000" cy="1524000"/>
          </a:xfrm>
          <a:prstGeom prst="rect">
            <a:avLst/>
          </a:prstGeom>
        </p:spPr>
      </p:pic>
    </p:spTree>
    <p:extLst>
      <p:ext uri="{BB962C8B-B14F-4D97-AF65-F5344CB8AC3E}">
        <p14:creationId xmlns:p14="http://schemas.microsoft.com/office/powerpoint/2010/main" val="240081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What the ads are saying….</a:t>
            </a:r>
          </a:p>
        </p:txBody>
      </p:sp>
      <p:sp>
        <p:nvSpPr>
          <p:cNvPr id="11" name="Oval 10"/>
          <p:cNvSpPr/>
          <p:nvPr/>
        </p:nvSpPr>
        <p:spPr>
          <a:xfrm rot="21172880">
            <a:off x="1092585" y="2173893"/>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RM</a:t>
            </a:r>
          </a:p>
        </p:txBody>
      </p:sp>
      <p:sp>
        <p:nvSpPr>
          <p:cNvPr id="12" name="Oval 11"/>
          <p:cNvSpPr/>
          <p:nvPr/>
        </p:nvSpPr>
        <p:spPr>
          <a:xfrm>
            <a:off x="4378944" y="1314435"/>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LR</a:t>
            </a:r>
          </a:p>
        </p:txBody>
      </p:sp>
      <p:sp>
        <p:nvSpPr>
          <p:cNvPr id="13" name="Oval 12"/>
          <p:cNvSpPr/>
          <p:nvPr/>
        </p:nvSpPr>
        <p:spPr>
          <a:xfrm rot="19806359">
            <a:off x="7626303" y="4516491"/>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G/D</a:t>
            </a:r>
          </a:p>
        </p:txBody>
      </p:sp>
      <p:sp>
        <p:nvSpPr>
          <p:cNvPr id="14" name="Oval 13"/>
          <p:cNvSpPr/>
          <p:nvPr/>
        </p:nvSpPr>
        <p:spPr>
          <a:xfrm rot="1077187">
            <a:off x="4225500" y="4044108"/>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DR</a:t>
            </a:r>
          </a:p>
        </p:txBody>
      </p:sp>
      <p:sp>
        <p:nvSpPr>
          <p:cNvPr id="15" name="Oval 14"/>
          <p:cNvSpPr/>
          <p:nvPr/>
        </p:nvSpPr>
        <p:spPr>
          <a:xfrm rot="1018523">
            <a:off x="8934727" y="1162751"/>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DW</a:t>
            </a:r>
          </a:p>
        </p:txBody>
      </p:sp>
      <p:sp>
        <p:nvSpPr>
          <p:cNvPr id="16" name="Oval 15"/>
          <p:cNvSpPr/>
          <p:nvPr/>
        </p:nvSpPr>
        <p:spPr>
          <a:xfrm rot="19806359">
            <a:off x="1303489" y="4923916"/>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BR</a:t>
            </a:r>
          </a:p>
        </p:txBody>
      </p:sp>
      <p:sp>
        <p:nvSpPr>
          <p:cNvPr id="17" name="Oval 16"/>
          <p:cNvSpPr/>
          <p:nvPr/>
        </p:nvSpPr>
        <p:spPr>
          <a:xfrm rot="19806359">
            <a:off x="6808595" y="2610827"/>
            <a:ext cx="2242457" cy="1349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a:t>
            </a:r>
          </a:p>
        </p:txBody>
      </p:sp>
    </p:spTree>
    <p:extLst>
      <p:ext uri="{BB962C8B-B14F-4D97-AF65-F5344CB8AC3E}">
        <p14:creationId xmlns:p14="http://schemas.microsoft.com/office/powerpoint/2010/main" val="335089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What the ads are saying….</a:t>
            </a:r>
          </a:p>
        </p:txBody>
      </p:sp>
      <p:sp>
        <p:nvSpPr>
          <p:cNvPr id="3" name="TextBox 2"/>
          <p:cNvSpPr txBox="1"/>
          <p:nvPr/>
        </p:nvSpPr>
        <p:spPr>
          <a:xfrm>
            <a:off x="1045028" y="1625599"/>
            <a:ext cx="9339943" cy="4524315"/>
          </a:xfrm>
          <a:prstGeom prst="rect">
            <a:avLst/>
          </a:prstGeom>
          <a:noFill/>
        </p:spPr>
        <p:txBody>
          <a:bodyPr wrap="square" rtlCol="0">
            <a:spAutoFit/>
          </a:bodyPr>
          <a:lstStyle/>
          <a:p>
            <a:r>
              <a:rPr lang="en-US" sz="3600" dirty="0"/>
              <a:t>3 BR Apt for RENT - $1200/mo</a:t>
            </a:r>
          </a:p>
          <a:p>
            <a:r>
              <a:rPr lang="en-US" sz="3600" dirty="0"/>
              <a:t>    </a:t>
            </a:r>
            <a:r>
              <a:rPr lang="en-US" sz="3600" dirty="0" err="1"/>
              <a:t>Renov</a:t>
            </a:r>
            <a:r>
              <a:rPr lang="en-US" sz="3600" dirty="0"/>
              <a:t>  3 BR apt w/  2 BA. Newer </a:t>
            </a:r>
            <a:r>
              <a:rPr lang="en-US" sz="3600" dirty="0" err="1"/>
              <a:t>Appls</a:t>
            </a:r>
            <a:r>
              <a:rPr lang="en-US" sz="3600" dirty="0"/>
              <a:t>. W/D and</a:t>
            </a:r>
          </a:p>
          <a:p>
            <a:r>
              <a:rPr lang="en-US" sz="3600" dirty="0"/>
              <a:t>    </a:t>
            </a:r>
            <a:r>
              <a:rPr lang="en-US" sz="3600" dirty="0" err="1"/>
              <a:t>Dw</a:t>
            </a:r>
            <a:r>
              <a:rPr lang="en-US" sz="3600" dirty="0"/>
              <a:t>.  in unit. H/W floors. WIC in Master BR.</a:t>
            </a:r>
          </a:p>
          <a:p>
            <a:r>
              <a:rPr lang="en-US" sz="3600" dirty="0"/>
              <a:t>    Det Gar. Great city </a:t>
            </a:r>
            <a:r>
              <a:rPr lang="en-US" sz="3600" dirty="0" err="1"/>
              <a:t>Vw</a:t>
            </a:r>
            <a:r>
              <a:rPr lang="en-US" sz="3600" dirty="0"/>
              <a:t>. Large back yd.</a:t>
            </a:r>
          </a:p>
          <a:p>
            <a:r>
              <a:rPr lang="en-US" sz="3600" dirty="0"/>
              <a:t> 	First &amp; Last + $500 Deposit</a:t>
            </a:r>
          </a:p>
        </p:txBody>
      </p:sp>
    </p:spTree>
    <p:extLst>
      <p:ext uri="{BB962C8B-B14F-4D97-AF65-F5344CB8AC3E}">
        <p14:creationId xmlns:p14="http://schemas.microsoft.com/office/powerpoint/2010/main" val="32152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10985274" cy="1507067"/>
          </a:xfrm>
        </p:spPr>
        <p:txBody>
          <a:bodyPr/>
          <a:lstStyle/>
          <a:p>
            <a:r>
              <a:rPr lang="en-US" dirty="0"/>
              <a:t>Know what you’re getting in to</a:t>
            </a:r>
          </a:p>
        </p:txBody>
      </p:sp>
      <p:sp>
        <p:nvSpPr>
          <p:cNvPr id="3" name="TextBox 2"/>
          <p:cNvSpPr txBox="1"/>
          <p:nvPr/>
        </p:nvSpPr>
        <p:spPr>
          <a:xfrm>
            <a:off x="849086" y="1386113"/>
            <a:ext cx="108204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Month to Month Rental Agreement – You can terminate the contract and move out without penalty with 30 days notice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Lease – Cannot be terminated unless the lease expires or both parties agree.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382553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8534400" cy="1507067"/>
          </a:xfrm>
        </p:spPr>
        <p:txBody>
          <a:bodyPr/>
          <a:lstStyle/>
          <a:p>
            <a:r>
              <a:rPr lang="en-US" dirty="0"/>
              <a:t>What is the deposit for?</a:t>
            </a:r>
          </a:p>
        </p:txBody>
      </p:sp>
      <p:sp>
        <p:nvSpPr>
          <p:cNvPr id="3" name="TextBox 2"/>
          <p:cNvSpPr txBox="1"/>
          <p:nvPr/>
        </p:nvSpPr>
        <p:spPr>
          <a:xfrm>
            <a:off x="1328057" y="1865085"/>
            <a:ext cx="9339943"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To protect the landlord is the tenant </a:t>
            </a:r>
          </a:p>
          <a:p>
            <a:pPr marL="1028700" lvl="1" indent="-571500">
              <a:buFont typeface="Arial" panose="020B0604020202020204" pitchFamily="34" charset="0"/>
              <a:buChar char="•"/>
            </a:pPr>
            <a:r>
              <a:rPr lang="en-US" sz="3600" dirty="0"/>
              <a:t>Causes damage, OR</a:t>
            </a:r>
          </a:p>
          <a:p>
            <a:pPr marL="1028700" lvl="1" indent="-571500">
              <a:buFont typeface="Arial" panose="020B0604020202020204" pitchFamily="34" charset="0"/>
              <a:buChar char="•"/>
            </a:pPr>
            <a:r>
              <a:rPr lang="en-US" sz="3600" dirty="0"/>
              <a:t>Doe not complete all required cleaning, OR</a:t>
            </a:r>
          </a:p>
          <a:p>
            <a:pPr marL="1028700" lvl="1" indent="-571500">
              <a:buFont typeface="Arial" panose="020B0604020202020204" pitchFamily="34" charset="0"/>
              <a:buChar char="•"/>
            </a:pPr>
            <a:r>
              <a:rPr lang="en-US" sz="3600" dirty="0"/>
              <a:t>Owes unpaid rent or utilities.</a:t>
            </a:r>
          </a:p>
        </p:txBody>
      </p:sp>
    </p:spTree>
    <p:extLst>
      <p:ext uri="{BB962C8B-B14F-4D97-AF65-F5344CB8AC3E}">
        <p14:creationId xmlns:p14="http://schemas.microsoft.com/office/powerpoint/2010/main" val="351466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2"/>
            <a:ext cx="10985274" cy="1507067"/>
          </a:xfrm>
        </p:spPr>
        <p:txBody>
          <a:bodyPr/>
          <a:lstStyle/>
          <a:p>
            <a:r>
              <a:rPr lang="en-US" dirty="0"/>
              <a:t>How to be sure you get the deposit back</a:t>
            </a:r>
          </a:p>
        </p:txBody>
      </p:sp>
      <p:sp>
        <p:nvSpPr>
          <p:cNvPr id="3" name="TextBox 2"/>
          <p:cNvSpPr txBox="1"/>
          <p:nvPr/>
        </p:nvSpPr>
        <p:spPr>
          <a:xfrm>
            <a:off x="849086" y="1386113"/>
            <a:ext cx="10820400" cy="6124754"/>
          </a:xfrm>
          <a:prstGeom prst="rect">
            <a:avLst/>
          </a:prstGeom>
          <a:noFill/>
        </p:spPr>
        <p:txBody>
          <a:bodyPr wrap="square" rtlCol="0">
            <a:spAutoFit/>
          </a:bodyPr>
          <a:lstStyle/>
          <a:p>
            <a:pPr marL="571500" indent="-571500">
              <a:buFont typeface="Arial" panose="020B0604020202020204" pitchFamily="34" charset="0"/>
              <a:buChar char="•"/>
            </a:pPr>
            <a:r>
              <a:rPr lang="en-US" sz="3200" dirty="0"/>
              <a:t>Thoroughly check out the place and take pictures</a:t>
            </a:r>
          </a:p>
          <a:p>
            <a:pPr marL="571500" indent="-571500">
              <a:buFont typeface="Arial" panose="020B0604020202020204" pitchFamily="34" charset="0"/>
              <a:buChar char="•"/>
            </a:pPr>
            <a:r>
              <a:rPr lang="en-US" sz="3200" dirty="0"/>
              <a:t>Read the contract</a:t>
            </a:r>
          </a:p>
          <a:p>
            <a:pPr marL="571500" indent="-571500">
              <a:buFont typeface="Arial" panose="020B0604020202020204" pitchFamily="34" charset="0"/>
              <a:buChar char="•"/>
            </a:pPr>
            <a:r>
              <a:rPr lang="en-US" sz="3200" dirty="0"/>
              <a:t>Keep the place clean and repair any damages you cause</a:t>
            </a:r>
          </a:p>
          <a:p>
            <a:pPr marL="571500" indent="-571500">
              <a:buFont typeface="Arial" panose="020B0604020202020204" pitchFamily="34" charset="0"/>
              <a:buChar char="•"/>
            </a:pPr>
            <a:r>
              <a:rPr lang="en-US" sz="3200" dirty="0"/>
              <a:t>Notify your landlord if a repair is necessary (they have 14 days to fix it)</a:t>
            </a:r>
          </a:p>
          <a:p>
            <a:pPr marL="571500" indent="-571500">
              <a:buFont typeface="Arial" panose="020B0604020202020204" pitchFamily="34" charset="0"/>
              <a:buChar char="•"/>
            </a:pPr>
            <a:r>
              <a:rPr lang="en-US" sz="3200" dirty="0"/>
              <a:t>Pay your rent &amp; utilities on time</a:t>
            </a:r>
          </a:p>
          <a:p>
            <a:pPr marL="571500" indent="-571500">
              <a:buFont typeface="Arial" panose="020B0604020202020204" pitchFamily="34" charset="0"/>
              <a:buChar char="•"/>
            </a:pPr>
            <a:r>
              <a:rPr lang="en-US" sz="3200" dirty="0"/>
              <a:t>Provide adequate notice when moving out</a:t>
            </a:r>
          </a:p>
          <a:p>
            <a:pPr marL="571500" indent="-571500">
              <a:buFont typeface="Arial" panose="020B0604020202020204" pitchFamily="34" charset="0"/>
              <a:buChar char="•"/>
            </a:pPr>
            <a:r>
              <a:rPr lang="en-US" sz="3200" dirty="0"/>
              <a:t>Allow enough time to clean thoroughly or hire someone </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67102406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433</TotalTime>
  <Words>910</Words>
  <Application>Microsoft Office PowerPoint</Application>
  <PresentationFormat>Widescreen</PresentationFormat>
  <Paragraphs>101</Paragraphs>
  <Slides>21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Slice</vt:lpstr>
      <vt:lpstr>A Place of Your Own</vt:lpstr>
      <vt:lpstr>How much can you afford?</vt:lpstr>
      <vt:lpstr>What are Utilities?</vt:lpstr>
      <vt:lpstr>What to find rentals:</vt:lpstr>
      <vt:lpstr>What the ads are saying….</vt:lpstr>
      <vt:lpstr>What the ads are saying….</vt:lpstr>
      <vt:lpstr>Know what you’re getting in to</vt:lpstr>
      <vt:lpstr>What is the deposit for?</vt:lpstr>
      <vt:lpstr>How to be sure you get the deposit back</vt:lpstr>
      <vt:lpstr>PowerPoint Presentation</vt:lpstr>
      <vt:lpstr>PowerPoint Presentation</vt:lpstr>
      <vt:lpstr>PowerPoint Presentation</vt:lpstr>
      <vt:lpstr>PowerPoint Presentation</vt:lpstr>
      <vt:lpstr>Roommates Can be A Nightmare</vt:lpstr>
      <vt:lpstr>Roommates Can be A Nightmare</vt:lpstr>
      <vt:lpstr>PowerPoint Presentation</vt:lpstr>
      <vt:lpstr>Roommates Can be A Nightmare</vt:lpstr>
      <vt:lpstr>Roommates Can be A Nightmare</vt:lpstr>
      <vt:lpstr>The Case for a contract</vt:lpstr>
      <vt:lpstr>Important Elements of a Roommate Contract </vt:lpstr>
      <vt:lpstr>Important Elements of a Roommate Contract </vt:lpstr>
    </vt:vector>
  </TitlesOfParts>
  <Company>Helena Public School District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of Your Own</dc:title>
  <dc:creator>Humphrey - Samantha</dc:creator>
  <cp:lastModifiedBy>Humphrey, Samantha</cp:lastModifiedBy>
  <cp:revision>22</cp:revision>
  <dcterms:created xsi:type="dcterms:W3CDTF">2015-06-01T17:52:05Z</dcterms:created>
  <dcterms:modified xsi:type="dcterms:W3CDTF">2019-05-07T21:19:48Z</dcterms:modified>
</cp:coreProperties>
</file>