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Lst>
  <p:notesMasterIdLst>
    <p:notesMasterId r:id="rId17"/>
  </p:notesMasterIdLst>
  <p:sldIdLst>
    <p:sldId id="256" r:id="rId3"/>
    <p:sldId id="261" r:id="rId4"/>
    <p:sldId id="270" r:id="rId5"/>
    <p:sldId id="263" r:id="rId6"/>
    <p:sldId id="277" r:id="rId7"/>
    <p:sldId id="288" r:id="rId8"/>
    <p:sldId id="279" r:id="rId9"/>
    <p:sldId id="280" r:id="rId10"/>
    <p:sldId id="281" r:id="rId11"/>
    <p:sldId id="283" r:id="rId12"/>
    <p:sldId id="285" r:id="rId13"/>
    <p:sldId id="286" r:id="rId14"/>
    <p:sldId id="287"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886"/>
    <a:srgbClr val="9DCAD3"/>
    <a:srgbClr val="CEB084"/>
    <a:srgbClr val="839E6E"/>
    <a:srgbClr val="84AA62"/>
    <a:srgbClr val="B7CDA3"/>
    <a:srgbClr val="689AA4"/>
    <a:srgbClr val="7CA7B0"/>
    <a:srgbClr val="6EB1BE"/>
    <a:srgbClr val="B4D5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autoAdjust="0"/>
    <p:restoredTop sz="74794" autoAdjust="0"/>
  </p:normalViewPr>
  <p:slideViewPr>
    <p:cSldViewPr>
      <p:cViewPr varScale="1">
        <p:scale>
          <a:sx n="75" d="100"/>
          <a:sy n="75" d="100"/>
        </p:scale>
        <p:origin x="101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20625A-E96E-496E-A284-5B24CF27E984}" type="datetimeFigureOut">
              <a:rPr lang="en-US" smtClean="0"/>
              <a:t>4/19/2016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74FE0-2C4F-48F6-9F8E-22C0385EEA0B}" type="slidenum">
              <a:rPr lang="en-US" smtClean="0"/>
              <a:t>‹#›</a:t>
            </a:fld>
            <a:endParaRPr lang="en-US"/>
          </a:p>
        </p:txBody>
      </p:sp>
    </p:spTree>
    <p:extLst>
      <p:ext uri="{BB962C8B-B14F-4D97-AF65-F5344CB8AC3E}">
        <p14:creationId xmlns:p14="http://schemas.microsoft.com/office/powerpoint/2010/main" val="251191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dentitytheft.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about </a:t>
            </a:r>
            <a:r>
              <a:rPr lang="en-US" b="0" u="sng" dirty="0" smtClean="0">
                <a:hlinkClick r:id="rId3"/>
              </a:rPr>
              <a:t>IdentityTheft.gov</a:t>
            </a:r>
            <a:r>
              <a:rPr lang="en-US" b="0" u="sng" dirty="0" smtClean="0"/>
              <a:t>,</a:t>
            </a:r>
            <a:r>
              <a:rPr lang="en-US" b="0" dirty="0" smtClean="0"/>
              <a:t> the federal government’s one-stop resource to help people report and recover from identity theft. </a:t>
            </a:r>
          </a:p>
          <a:p>
            <a:r>
              <a:rPr lang="en-US" b="1" dirty="0" smtClean="0"/>
              <a:t> </a:t>
            </a:r>
            <a:endParaRPr lang="en-US" dirty="0" smtClean="0"/>
          </a:p>
        </p:txBody>
      </p:sp>
      <p:sp>
        <p:nvSpPr>
          <p:cNvPr id="4" name="Slide Number Placeholder 3"/>
          <p:cNvSpPr>
            <a:spLocks noGrp="1"/>
          </p:cNvSpPr>
          <p:nvPr>
            <p:ph type="sldNum" sz="quarter" idx="10"/>
          </p:nvPr>
        </p:nvSpPr>
        <p:spPr/>
        <p:txBody>
          <a:bodyPr/>
          <a:lstStyle/>
          <a:p>
            <a:fld id="{07F74FE0-2C4F-48F6-9F8E-22C0385EEA0B}" type="slidenum">
              <a:rPr lang="en-US" smtClean="0"/>
              <a:t>1</a:t>
            </a:fld>
            <a:endParaRPr lang="en-US"/>
          </a:p>
        </p:txBody>
      </p:sp>
    </p:spTree>
    <p:extLst>
      <p:ext uri="{BB962C8B-B14F-4D97-AF65-F5344CB8AC3E}">
        <p14:creationId xmlns:p14="http://schemas.microsoft.com/office/powerpoint/2010/main" val="93861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provide the specific details about your situation, the system will create an Identity Theft Affidavit for you. This is your official statement about what happened to you. </a:t>
            </a:r>
          </a:p>
          <a:p>
            <a:r>
              <a:rPr lang="en-US" dirty="0" smtClean="0"/>
              <a:t> </a:t>
            </a:r>
          </a:p>
          <a:p>
            <a:r>
              <a:rPr lang="en-US" dirty="0" smtClean="0"/>
              <a:t>The system was designed</a:t>
            </a:r>
            <a:r>
              <a:rPr lang="en-US" baseline="0" dirty="0" smtClean="0"/>
              <a:t> </a:t>
            </a:r>
            <a:r>
              <a:rPr lang="en-US" dirty="0" smtClean="0"/>
              <a:t>with security in mind, so it only collects the information it needs. You’ll enter your Social Security and driver license numbers by hand after you print out your affidavit. </a:t>
            </a:r>
          </a:p>
          <a:p>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10</a:t>
            </a:fld>
            <a:endParaRPr lang="en-US"/>
          </a:p>
        </p:txBody>
      </p:sp>
    </p:spTree>
    <p:extLst>
      <p:ext uri="{BB962C8B-B14F-4D97-AF65-F5344CB8AC3E}">
        <p14:creationId xmlns:p14="http://schemas.microsoft.com/office/powerpoint/2010/main" val="251380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 you’ll get your personal</a:t>
            </a:r>
            <a:r>
              <a:rPr lang="en-US" baseline="0" dirty="0" smtClean="0"/>
              <a:t> recovery plan, which provides </a:t>
            </a:r>
            <a:r>
              <a:rPr lang="en-US" dirty="0" smtClean="0"/>
              <a:t>step-by-step checklists to guide you through the process. As your situation changes, your recovery plan will adapt. For example, if calling the business doesn’t solve the problem, the system will suggest the next step -- like sending a follow-up letter. Your recovery plan evolves with you. If you find a new fraudulent account, you can update your information,</a:t>
            </a:r>
            <a:r>
              <a:rPr lang="en-US" baseline="0" dirty="0" smtClean="0"/>
              <a:t> </a:t>
            </a:r>
            <a:r>
              <a:rPr lang="en-US" dirty="0" smtClean="0"/>
              <a:t>and your recovery plan will update, too. Never before has an identity theft victim had a dynamic resource like this. And the entire system is available in Spanish too. </a:t>
            </a:r>
          </a:p>
        </p:txBody>
      </p:sp>
      <p:sp>
        <p:nvSpPr>
          <p:cNvPr id="4" name="Slide Number Placeholder 3"/>
          <p:cNvSpPr>
            <a:spLocks noGrp="1"/>
          </p:cNvSpPr>
          <p:nvPr>
            <p:ph type="sldNum" sz="quarter" idx="10"/>
          </p:nvPr>
        </p:nvSpPr>
        <p:spPr/>
        <p:txBody>
          <a:bodyPr/>
          <a:lstStyle/>
          <a:p>
            <a:fld id="{07F74FE0-2C4F-48F6-9F8E-22C0385EEA0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70489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a:t>
            </a:r>
            <a:r>
              <a:rPr lang="en-US" baseline="0" dirty="0" smtClean="0"/>
              <a:t> a specific recovery step. </a:t>
            </a:r>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12</a:t>
            </a:fld>
            <a:endParaRPr lang="en-US"/>
          </a:p>
        </p:txBody>
      </p:sp>
    </p:spTree>
    <p:extLst>
      <p:ext uri="{BB962C8B-B14F-4D97-AF65-F5344CB8AC3E}">
        <p14:creationId xmlns:p14="http://schemas.microsoft.com/office/powerpoint/2010/main" val="137583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system automatically</a:t>
            </a:r>
            <a:r>
              <a:rPr lang="en-US" baseline="0" dirty="0" smtClean="0"/>
              <a:t> </a:t>
            </a:r>
            <a:r>
              <a:rPr lang="en-US" dirty="0" smtClean="0"/>
              <a:t>creates </a:t>
            </a:r>
            <a:r>
              <a:rPr lang="en-US" baseline="0" dirty="0" smtClean="0"/>
              <a:t>pre-filled letters that you can send to credit bureaus, businesses, and debt collectors. The letters just need to be printed, signed, and mailed. </a:t>
            </a:r>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13</a:t>
            </a:fld>
            <a:endParaRPr lang="en-US"/>
          </a:p>
        </p:txBody>
      </p:sp>
    </p:spTree>
    <p:extLst>
      <p:ext uri="{BB962C8B-B14F-4D97-AF65-F5344CB8AC3E}">
        <p14:creationId xmlns:p14="http://schemas.microsoft.com/office/powerpoint/2010/main" val="222866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pre-filled letters are just one example of how IdentityTheft.gov saves people time, and gives them confidence to exercise their rights. Please help us spread the word about the site, so identity theft victims know there’s a place to get help.</a:t>
            </a:r>
          </a:p>
        </p:txBody>
      </p:sp>
      <p:sp>
        <p:nvSpPr>
          <p:cNvPr id="4" name="Slide Number Placeholder 3"/>
          <p:cNvSpPr>
            <a:spLocks noGrp="1"/>
          </p:cNvSpPr>
          <p:nvPr>
            <p:ph type="sldNum" sz="quarter" idx="10"/>
          </p:nvPr>
        </p:nvSpPr>
        <p:spPr/>
        <p:txBody>
          <a:bodyPr/>
          <a:lstStyle/>
          <a:p>
            <a:fld id="{438F09BD-0E1D-4483-BAFE-A0476F85D891}" type="slidenum">
              <a:rPr lang="en-US" smtClean="0"/>
              <a:t>14</a:t>
            </a:fld>
            <a:endParaRPr lang="en-US"/>
          </a:p>
        </p:txBody>
      </p:sp>
    </p:spTree>
    <p:extLst>
      <p:ext uri="{BB962C8B-B14F-4D97-AF65-F5344CB8AC3E}">
        <p14:creationId xmlns:p14="http://schemas.microsoft.com/office/powerpoint/2010/main" val="219554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 a little background. According to the Department of Justice, 17.6 million people were identity theft victims</a:t>
            </a:r>
            <a:r>
              <a:rPr lang="en-US" baseline="0" dirty="0" smtClean="0"/>
              <a:t> in 2014</a:t>
            </a:r>
            <a:r>
              <a:rPr lang="en-US" dirty="0" smtClean="0"/>
              <a:t>. That represents 7% of the U.S. population.</a:t>
            </a:r>
          </a:p>
          <a:p>
            <a:endParaRPr lang="en-US" dirty="0" smtClean="0"/>
          </a:p>
          <a:p>
            <a:r>
              <a:rPr lang="en-US" dirty="0" smtClean="0"/>
              <a:t>The FTC received</a:t>
            </a:r>
            <a:r>
              <a:rPr lang="en-US" baseline="0" dirty="0" smtClean="0"/>
              <a:t> nearly half a million complaints about it in 2015.</a:t>
            </a:r>
            <a:endParaRPr lang="en-US" dirty="0"/>
          </a:p>
        </p:txBody>
      </p:sp>
      <p:sp>
        <p:nvSpPr>
          <p:cNvPr id="4" name="Slide Number Placeholder 3"/>
          <p:cNvSpPr>
            <a:spLocks noGrp="1"/>
          </p:cNvSpPr>
          <p:nvPr>
            <p:ph type="sldNum" sz="quarter" idx="10"/>
          </p:nvPr>
        </p:nvSpPr>
        <p:spPr/>
        <p:txBody>
          <a:bodyPr/>
          <a:lstStyle/>
          <a:p>
            <a:fld id="{438F09BD-0E1D-4483-BAFE-A0476F85D891}" type="slidenum">
              <a:rPr lang="en-US" smtClean="0"/>
              <a:t>2</a:t>
            </a:fld>
            <a:endParaRPr lang="en-US"/>
          </a:p>
        </p:txBody>
      </p:sp>
    </p:spTree>
    <p:extLst>
      <p:ext uri="{BB962C8B-B14F-4D97-AF65-F5344CB8AC3E}">
        <p14:creationId xmlns:p14="http://schemas.microsoft.com/office/powerpoint/2010/main" val="382965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Identity thieves</a:t>
            </a:r>
            <a:r>
              <a:rPr lang="en-US" sz="1200" kern="1200" baseline="0" dirty="0" smtClean="0">
                <a:solidFill>
                  <a:schemeClr val="tx1"/>
                </a:solidFill>
                <a:effectLst/>
                <a:latin typeface="+mn-lt"/>
                <a:ea typeface="+mn-ea"/>
                <a:cs typeface="+mn-cs"/>
              </a:rPr>
              <a:t> can use your information to get credit, steal your tax refund, or even get medical care. And the crime can take an emotional toll on victims.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F09BD-0E1D-4483-BAFE-A0476F85D891}" type="slidenum">
              <a:rPr lang="en-US" smtClean="0"/>
              <a:t>3</a:t>
            </a:fld>
            <a:endParaRPr lang="en-US"/>
          </a:p>
        </p:txBody>
      </p:sp>
    </p:spTree>
    <p:extLst>
      <p:ext uri="{BB962C8B-B14F-4D97-AF65-F5344CB8AC3E}">
        <p14:creationId xmlns:p14="http://schemas.microsoft.com/office/powerpoint/2010/main" val="382965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IdentityTheft.gov makes it easier to report and recover</a:t>
            </a:r>
            <a:r>
              <a:rPr lang="en-US" sz="1200" kern="1200" baseline="0" dirty="0" smtClean="0">
                <a:solidFill>
                  <a:schemeClr val="tx1"/>
                </a:solidFill>
                <a:effectLst/>
                <a:latin typeface="+mn-lt"/>
                <a:ea typeface="+mn-ea"/>
                <a:cs typeface="+mn-cs"/>
              </a:rPr>
              <a:t> from identity theft</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you use IdentityTheft.gov to report a problem, the site will ask you specific questions about your situation, and then use the information you provide to build your </a:t>
            </a:r>
            <a:r>
              <a:rPr lang="en-US" sz="1200" b="1" kern="1200" dirty="0" smtClean="0">
                <a:solidFill>
                  <a:schemeClr val="tx1"/>
                </a:solidFill>
                <a:effectLst/>
                <a:latin typeface="+mn-lt"/>
                <a:ea typeface="+mn-ea"/>
                <a:cs typeface="+mn-cs"/>
              </a:rPr>
              <a:t>personal recovery plan</a:t>
            </a:r>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438F09BD-0E1D-4483-BAFE-A0476F85D891}" type="slidenum">
              <a:rPr lang="en-US" smtClean="0"/>
              <a:t>4</a:t>
            </a:fld>
            <a:endParaRPr lang="en-US"/>
          </a:p>
        </p:txBody>
      </p:sp>
    </p:spTree>
    <p:extLst>
      <p:ext uri="{BB962C8B-B14F-4D97-AF65-F5344CB8AC3E}">
        <p14:creationId xmlns:p14="http://schemas.microsoft.com/office/powerpoint/2010/main" val="219554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free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features on IdentityTheft.gov provide a new level of personalization and assistance for victims.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74FE0-2C4F-48F6-9F8E-22C0385EEA0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2528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one-minute</a:t>
            </a:r>
            <a:r>
              <a:rPr lang="en-US" baseline="0" dirty="0" smtClean="0"/>
              <a:t> video shows how IdentityTheft.gov helps people report and recovery from identity theft.</a:t>
            </a:r>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6</a:t>
            </a:fld>
            <a:endParaRPr lang="en-US"/>
          </a:p>
        </p:txBody>
      </p:sp>
    </p:spTree>
    <p:extLst>
      <p:ext uri="{BB962C8B-B14F-4D97-AF65-F5344CB8AC3E}">
        <p14:creationId xmlns:p14="http://schemas.microsoft.com/office/powerpoint/2010/main" val="2614727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38F09BD-0E1D-4483-BAFE-A0476F85D891}" type="slidenum">
              <a:rPr lang="en-US" smtClean="0"/>
              <a:t>7</a:t>
            </a:fld>
            <a:endParaRPr lang="en-US"/>
          </a:p>
        </p:txBody>
      </p:sp>
    </p:spTree>
    <p:extLst>
      <p:ext uri="{BB962C8B-B14F-4D97-AF65-F5344CB8AC3E}">
        <p14:creationId xmlns:p14="http://schemas.microsoft.com/office/powerpoint/2010/main" val="367684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choose “Get Started” on the homepage, you’ll answer questions about your situation. While the site is designed primarily to report identity theft, you also can get specific advice about related situations, like having information exposed in a data breach, or losing your wallet.</a:t>
            </a:r>
          </a:p>
          <a:p>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8</a:t>
            </a:fld>
            <a:endParaRPr lang="en-US"/>
          </a:p>
        </p:txBody>
      </p:sp>
    </p:spTree>
    <p:extLst>
      <p:ext uri="{BB962C8B-B14F-4D97-AF65-F5344CB8AC3E}">
        <p14:creationId xmlns:p14="http://schemas.microsoft.com/office/powerpoint/2010/main" val="397374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situation is unique, so we’ve developed a tailored recovery plan for more than 30 different</a:t>
            </a:r>
            <a:r>
              <a:rPr lang="en-US" baseline="0" dirty="0" smtClean="0"/>
              <a:t> types of </a:t>
            </a:r>
            <a:r>
              <a:rPr lang="en-US" dirty="0" smtClean="0"/>
              <a:t>identity theft. </a:t>
            </a:r>
          </a:p>
          <a:p>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9</a:t>
            </a:fld>
            <a:endParaRPr lang="en-US"/>
          </a:p>
        </p:txBody>
      </p:sp>
    </p:spTree>
    <p:extLst>
      <p:ext uri="{BB962C8B-B14F-4D97-AF65-F5344CB8AC3E}">
        <p14:creationId xmlns:p14="http://schemas.microsoft.com/office/powerpoint/2010/main" val="2241661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DF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p:nvPr>
        </p:nvSpPr>
        <p:spPr>
          <a:xfrm>
            <a:off x="685800" y="2130425"/>
            <a:ext cx="7772400" cy="1470025"/>
          </a:xfrm>
          <a:prstGeom prst="rect">
            <a:avLst/>
          </a:prstGeom>
        </p:spPr>
        <p:txBody>
          <a:bodyPr/>
          <a:lstStyle>
            <a:lvl1pPr>
              <a:defRPr b="1">
                <a:solidFill>
                  <a:schemeClr val="tx1"/>
                </a:solidFill>
              </a:defRPr>
            </a:lvl1pPr>
          </a:lstStyle>
          <a:p>
            <a:r>
              <a:rPr lang="en-US" dirty="0" smtClean="0"/>
              <a:t>Click to edit Master title style</a:t>
            </a:r>
            <a:endParaRPr lang="en-US" dirty="0"/>
          </a:p>
        </p:txBody>
      </p:sp>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77000"/>
            <a:ext cx="9144000" cy="381000"/>
          </a:xfrm>
          <a:prstGeom prst="rect">
            <a:avLst/>
          </a:prstGeom>
        </p:spPr>
      </p:pic>
    </p:spTree>
    <p:extLst>
      <p:ext uri="{BB962C8B-B14F-4D97-AF65-F5344CB8AC3E}">
        <p14:creationId xmlns:p14="http://schemas.microsoft.com/office/powerpoint/2010/main" val="11781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prstGeom prst="rect">
            <a:avLst/>
          </a:prstGeom>
        </p:spPr>
        <p:txBody>
          <a:bodyPr/>
          <a:lstStyle>
            <a:lvl1pPr algn="l">
              <a:defRPr sz="4000" b="1">
                <a:solidFill>
                  <a:srgbClr val="A85324"/>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0"/>
            <a:ext cx="40386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548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prstGeom prst="rect">
            <a:avLst/>
          </a:prstGeom>
        </p:spPr>
        <p:txBody>
          <a:bodyPr/>
          <a:lstStyle>
            <a:lvl1pPr algn="l">
              <a:defRPr sz="4000" b="1">
                <a:solidFill>
                  <a:srgbClr val="A8532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069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42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962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8356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05821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77000"/>
            <a:ext cx="9144000" cy="381000"/>
          </a:xfrm>
          <a:prstGeom prst="rect">
            <a:avLst/>
          </a:prstGeom>
        </p:spPr>
      </p:pic>
      <p:sp>
        <p:nvSpPr>
          <p:cNvPr id="11" name="Oval 10"/>
          <p:cNvSpPr/>
          <p:nvPr/>
        </p:nvSpPr>
        <p:spPr>
          <a:xfrm>
            <a:off x="8153400" y="6096000"/>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29612" y="6282418"/>
            <a:ext cx="457176" cy="369332"/>
          </a:xfrm>
          <a:prstGeom prst="rect">
            <a:avLst/>
          </a:prstGeom>
        </p:spPr>
        <p:txBody>
          <a:bodyPr wrap="none">
            <a:spAutoFit/>
          </a:bodyPr>
          <a:lstStyle/>
          <a:p>
            <a:pPr algn="ctr"/>
            <a:fld id="{B98B8F6B-FFEF-43A9-B85F-5AAE1AF4C67E}" type="slidenum">
              <a:rPr lang="en-US" smtClean="0"/>
              <a:pPr algn="ctr"/>
              <a:t>‹#›</a:t>
            </a:fld>
            <a:endParaRPr lang="en-US" dirty="0"/>
          </a:p>
        </p:txBody>
      </p:sp>
    </p:spTree>
    <p:extLst>
      <p:ext uri="{BB962C8B-B14F-4D97-AF65-F5344CB8AC3E}">
        <p14:creationId xmlns:p14="http://schemas.microsoft.com/office/powerpoint/2010/main" val="1754439446"/>
      </p:ext>
    </p:extLst>
  </p:cSld>
  <p:clrMap bg1="lt1" tx1="dk1" bg2="lt2" tx2="dk2" accent1="accent1" accent2="accent2" accent3="accent3" accent4="accent4" accent5="accent5" accent6="accent6" hlink="hlink" folHlink="folHlink"/>
  <p:sldLayoutIdLst>
    <p:sldLayoutId id="2147483652" r:id="rId1"/>
    <p:sldLayoutId id="2147483655" r:id="rId2"/>
    <p:sldLayoutId id="2147483657" r:id="rId3"/>
    <p:sldLayoutId id="2147483658" r:id="rId4"/>
    <p:sldLayoutId id="214748366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625626"/>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43000" y="5562600"/>
            <a:ext cx="6400800" cy="762000"/>
          </a:xfrm>
          <a:prstGeom prst="rect">
            <a:avLst/>
          </a:prstGeom>
        </p:spPr>
        <p:txBody>
          <a:bodyPr>
            <a:normAutofit/>
          </a:bodyPr>
          <a:lstStyle/>
          <a:p>
            <a:pPr marL="0" indent="0" algn="ctr">
              <a:buNone/>
            </a:pPr>
            <a:endParaRPr lang="en-US" sz="1800" dirty="0">
              <a:solidFill>
                <a:schemeClr val="accent6">
                  <a:lumMod val="50000"/>
                </a:schemeClr>
              </a:solidFill>
            </a:endParaRPr>
          </a:p>
        </p:txBody>
      </p:sp>
      <p:pic>
        <p:nvPicPr>
          <p:cNvPr id="1026" name="Picture 2" descr="C:\Users\jskretch\Desktop\front burner\IDT\PPT\title-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1"/>
            <a:ext cx="9144000" cy="24414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skretch\Desktop\front burner\IDT\PPT\tag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263" y="3902075"/>
            <a:ext cx="6496050" cy="371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474912" y="5486400"/>
            <a:ext cx="3810000" cy="0"/>
          </a:xfrm>
          <a:prstGeom prst="line">
            <a:avLst/>
          </a:prstGeom>
          <a:ln>
            <a:solidFill>
              <a:srgbClr val="BE68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762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415968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1134101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928"/>
            <a:ext cx="8232494" cy="6858000"/>
          </a:xfrm>
          <a:prstGeom prst="rect">
            <a:avLst/>
          </a:prstGeom>
        </p:spPr>
      </p:pic>
    </p:spTree>
    <p:extLst>
      <p:ext uri="{BB962C8B-B14F-4D97-AF65-F5344CB8AC3E}">
        <p14:creationId xmlns:p14="http://schemas.microsoft.com/office/powerpoint/2010/main" val="1467626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94" y="0"/>
            <a:ext cx="6499412" cy="6858000"/>
          </a:xfrm>
          <a:prstGeom prst="rect">
            <a:avLst/>
          </a:prstGeom>
        </p:spPr>
      </p:pic>
    </p:spTree>
    <p:extLst>
      <p:ext uri="{BB962C8B-B14F-4D97-AF65-F5344CB8AC3E}">
        <p14:creationId xmlns:p14="http://schemas.microsoft.com/office/powerpoint/2010/main" val="1326183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skretch\Desktop\front burner\IDT\PPT\title-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705614" cy="2057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0567" y="3352800"/>
            <a:ext cx="6556218" cy="461665"/>
          </a:xfrm>
          <a:prstGeom prst="rect">
            <a:avLst/>
          </a:prstGeom>
          <a:noFill/>
        </p:spPr>
        <p:txBody>
          <a:bodyPr wrap="none" rtlCol="0">
            <a:spAutoFit/>
          </a:bodyPr>
          <a:lstStyle/>
          <a:p>
            <a:pPr algn="ctr"/>
            <a:r>
              <a:rPr lang="en-US" sz="2400" dirty="0" smtClean="0">
                <a:solidFill>
                  <a:schemeClr val="accent6">
                    <a:lumMod val="50000"/>
                  </a:schemeClr>
                </a:solidFill>
              </a:rPr>
              <a:t>Recovering from identity theft is easier with a plan.</a:t>
            </a:r>
            <a:endParaRPr lang="en-US" sz="2400" dirty="0">
              <a:solidFill>
                <a:schemeClr val="accent6">
                  <a:lumMod val="50000"/>
                </a:schemeClr>
              </a:solidFill>
            </a:endParaRPr>
          </a:p>
        </p:txBody>
      </p:sp>
    </p:spTree>
    <p:extLst>
      <p:ext uri="{BB962C8B-B14F-4D97-AF65-F5344CB8AC3E}">
        <p14:creationId xmlns:p14="http://schemas.microsoft.com/office/powerpoint/2010/main" val="172289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2895600"/>
          </a:xfrm>
        </p:spPr>
        <p:txBody>
          <a:bodyPr>
            <a:normAutofit fontScale="25000" lnSpcReduction="20000"/>
          </a:bodyPr>
          <a:lstStyle/>
          <a:p>
            <a:pPr marL="0" indent="0">
              <a:buNone/>
            </a:pPr>
            <a:endParaRPr lang="en-US" dirty="0" smtClean="0"/>
          </a:p>
          <a:p>
            <a:pPr marL="0" indent="0" algn="ctr">
              <a:buNone/>
            </a:pPr>
            <a:r>
              <a:rPr lang="en-US" sz="38000" b="1" dirty="0" smtClean="0">
                <a:solidFill>
                  <a:srgbClr val="E6A886"/>
                </a:solidFill>
              </a:rPr>
              <a:t>17.6 million </a:t>
            </a:r>
            <a:r>
              <a:rPr lang="en-US" sz="21600" dirty="0"/>
              <a:t/>
            </a:r>
            <a:br>
              <a:rPr lang="en-US" sz="21600" dirty="0"/>
            </a:br>
            <a:r>
              <a:rPr lang="en-US" sz="9600" dirty="0" smtClean="0"/>
              <a:t>identity theft victims in 2014 (7% of US population)*</a:t>
            </a:r>
            <a:br>
              <a:rPr lang="en-US" sz="9600" dirty="0" smtClean="0"/>
            </a:br>
            <a:endParaRPr lang="en-US" sz="9600" dirty="0" smtClean="0"/>
          </a:p>
          <a:p>
            <a:pPr algn="ctr"/>
            <a:endParaRPr lang="en-US" sz="9600" dirty="0" smtClean="0"/>
          </a:p>
          <a:p>
            <a:pPr marL="0" indent="0" algn="ctr">
              <a:buNone/>
            </a:pPr>
            <a:r>
              <a:rPr lang="en-US" sz="21600" b="1" dirty="0">
                <a:solidFill>
                  <a:srgbClr val="E6A886"/>
                </a:solidFill>
              </a:rPr>
              <a:t>Nearly </a:t>
            </a:r>
            <a:r>
              <a:rPr lang="en-US" sz="21600" b="1" dirty="0" smtClean="0">
                <a:solidFill>
                  <a:srgbClr val="E6A886"/>
                </a:solidFill>
              </a:rPr>
              <a:t>500,000 </a:t>
            </a:r>
            <a:r>
              <a:rPr lang="en-US" sz="21600" b="1" dirty="0">
                <a:solidFill>
                  <a:srgbClr val="E6A886"/>
                </a:solidFill>
              </a:rPr>
              <a:t>complaints </a:t>
            </a:r>
            <a:r>
              <a:rPr lang="en-US" sz="21600" dirty="0" smtClean="0"/>
              <a:t/>
            </a:r>
            <a:br>
              <a:rPr lang="en-US" sz="21600" dirty="0" smtClean="0"/>
            </a:br>
            <a:r>
              <a:rPr lang="en-US" sz="9600" dirty="0" smtClean="0"/>
              <a:t>to the FTC in 2015.</a:t>
            </a:r>
          </a:p>
          <a:p>
            <a:endParaRPr lang="en-US" sz="9600" dirty="0" smtClean="0"/>
          </a:p>
          <a:p>
            <a:pPr marL="0" indent="0">
              <a:buNone/>
            </a:pPr>
            <a:endParaRPr lang="en-US" sz="9600" dirty="0" smtClean="0"/>
          </a:p>
          <a:p>
            <a:pPr marL="0" indent="0">
              <a:buNone/>
            </a:pPr>
            <a:r>
              <a:rPr lang="en-US" sz="6400" dirty="0"/>
              <a:t> </a:t>
            </a:r>
            <a:r>
              <a:rPr lang="en-US" sz="6400" dirty="0" smtClean="0"/>
              <a:t>        *</a:t>
            </a:r>
            <a:r>
              <a:rPr lang="en-US" sz="5600" dirty="0" smtClean="0"/>
              <a:t>U.S. Dept. of Justice, Bureau of Justice Statistics, Victims of Identity Theft, 2014 (September 2015) </a:t>
            </a:r>
            <a:r>
              <a:rPr lang="en-US" sz="9600" dirty="0" smtClean="0"/>
              <a:t/>
            </a:r>
            <a:br>
              <a:rPr lang="en-US" sz="9600" dirty="0" smtClean="0"/>
            </a:br>
            <a:endParaRPr lang="en-US" sz="9600" dirty="0" smtClean="0"/>
          </a:p>
          <a:p>
            <a:endParaRPr lang="en-US" dirty="0"/>
          </a:p>
        </p:txBody>
      </p:sp>
    </p:spTree>
    <p:extLst>
      <p:ext uri="{BB962C8B-B14F-4D97-AF65-F5344CB8AC3E}">
        <p14:creationId xmlns:p14="http://schemas.microsoft.com/office/powerpoint/2010/main" val="3910815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4386262" y="646023"/>
            <a:ext cx="0" cy="4992777"/>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1"/>
          <p:cNvSpPr txBox="1">
            <a:spLocks/>
          </p:cNvSpPr>
          <p:nvPr/>
        </p:nvSpPr>
        <p:spPr>
          <a:xfrm>
            <a:off x="457200" y="501905"/>
            <a:ext cx="37338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CB16E"/>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CB16E"/>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CB16E"/>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DB834D"/>
                </a:solidFill>
                <a:latin typeface="+mj-lt"/>
              </a:rPr>
              <a:t>Examples of Misuse</a:t>
            </a:r>
            <a:endParaRPr lang="en-US" sz="2400" b="1" dirty="0">
              <a:solidFill>
                <a:srgbClr val="DB834D"/>
              </a:solidFill>
              <a:latin typeface="+mj-lt"/>
            </a:endParaRPr>
          </a:p>
        </p:txBody>
      </p:sp>
      <p:sp>
        <p:nvSpPr>
          <p:cNvPr id="4" name="Content Placeholder 1"/>
          <p:cNvSpPr txBox="1">
            <a:spLocks/>
          </p:cNvSpPr>
          <p:nvPr/>
        </p:nvSpPr>
        <p:spPr>
          <a:xfrm>
            <a:off x="5105400" y="502568"/>
            <a:ext cx="3276600" cy="4565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CB16E"/>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CB16E"/>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CB16E"/>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DB834D"/>
                </a:solidFill>
                <a:latin typeface="+mj-lt"/>
              </a:rPr>
              <a:t>Impact on Victims</a:t>
            </a:r>
            <a:endParaRPr lang="en-US" sz="2400" b="1" dirty="0">
              <a:solidFill>
                <a:srgbClr val="DB834D"/>
              </a:solidFill>
              <a:latin typeface="+mj-lt"/>
            </a:endParaRPr>
          </a:p>
        </p:txBody>
      </p:sp>
      <p:sp>
        <p:nvSpPr>
          <p:cNvPr id="6" name="Content Placeholder 2"/>
          <p:cNvSpPr txBox="1">
            <a:spLocks/>
          </p:cNvSpPr>
          <p:nvPr/>
        </p:nvSpPr>
        <p:spPr>
          <a:xfrm>
            <a:off x="5181600" y="959105"/>
            <a:ext cx="3200400" cy="4114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00" dirty="0" smtClean="0"/>
              <a:t>denial of credit/loans</a:t>
            </a:r>
          </a:p>
          <a:p>
            <a:r>
              <a:rPr lang="en-US" sz="2100" dirty="0" smtClean="0"/>
              <a:t>denial of public benefits</a:t>
            </a:r>
          </a:p>
          <a:p>
            <a:r>
              <a:rPr lang="en-US" sz="2100" dirty="0" smtClean="0"/>
              <a:t>denial of medical care</a:t>
            </a:r>
          </a:p>
          <a:p>
            <a:r>
              <a:rPr lang="en-US" sz="2100" dirty="0" smtClean="0"/>
              <a:t>harassment by debt collectors</a:t>
            </a:r>
          </a:p>
          <a:p>
            <a:r>
              <a:rPr lang="en-US" sz="2100" dirty="0" smtClean="0"/>
              <a:t>lawsuits</a:t>
            </a:r>
          </a:p>
          <a:p>
            <a:r>
              <a:rPr lang="en-US" sz="2100" dirty="0" smtClean="0"/>
              <a:t>stress/anxiety</a:t>
            </a:r>
          </a:p>
          <a:p>
            <a:r>
              <a:rPr lang="en-US" sz="2100" dirty="0" smtClean="0"/>
              <a:t>embarrassment</a:t>
            </a:r>
          </a:p>
          <a:p>
            <a:r>
              <a:rPr lang="en-US" sz="2100" dirty="0" smtClean="0"/>
              <a:t>time/expenses spent on recovery steps</a:t>
            </a:r>
          </a:p>
          <a:p>
            <a:endParaRPr lang="en-US" sz="9600" dirty="0" smtClean="0"/>
          </a:p>
          <a:p>
            <a:endParaRPr lang="en-US" sz="9600" dirty="0" smtClean="0"/>
          </a:p>
        </p:txBody>
      </p:sp>
      <p:pic>
        <p:nvPicPr>
          <p:cNvPr id="5122" name="Picture 2" descr="C:\Users\jskretch\Desktop\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73505"/>
            <a:ext cx="145732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skretch\Desktop\misuse-ic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29000"/>
            <a:ext cx="30996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skretch\Desktop\impact-ic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692905"/>
            <a:ext cx="3709987" cy="109829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33400" y="959105"/>
            <a:ext cx="3429000" cy="329088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00" dirty="0"/>
              <a:t>Open Credit Cards</a:t>
            </a:r>
          </a:p>
          <a:p>
            <a:r>
              <a:rPr lang="en-US" sz="2100" dirty="0"/>
              <a:t>Open Utility Accounts</a:t>
            </a:r>
          </a:p>
          <a:p>
            <a:r>
              <a:rPr lang="en-US" sz="2100" dirty="0"/>
              <a:t>Apply for a Tax Refund</a:t>
            </a:r>
          </a:p>
          <a:p>
            <a:r>
              <a:rPr lang="en-US" sz="2100" dirty="0"/>
              <a:t>Get a Loan</a:t>
            </a:r>
          </a:p>
          <a:p>
            <a:r>
              <a:rPr lang="en-US" sz="2100" dirty="0" smtClean="0"/>
              <a:t>Apply </a:t>
            </a:r>
            <a:r>
              <a:rPr lang="en-US" sz="2100" dirty="0"/>
              <a:t>for </a:t>
            </a:r>
            <a:r>
              <a:rPr lang="en-US" sz="2100" dirty="0" smtClean="0"/>
              <a:t>Employment</a:t>
            </a:r>
            <a:endParaRPr lang="en-US" sz="2100" dirty="0"/>
          </a:p>
          <a:p>
            <a:r>
              <a:rPr lang="en-US" sz="2100" dirty="0"/>
              <a:t>Get Medical </a:t>
            </a:r>
            <a:r>
              <a:rPr lang="en-US" sz="2100" dirty="0" smtClean="0"/>
              <a:t>Care</a:t>
            </a:r>
          </a:p>
        </p:txBody>
      </p:sp>
    </p:spTree>
    <p:extLst>
      <p:ext uri="{BB962C8B-B14F-4D97-AF65-F5344CB8AC3E}">
        <p14:creationId xmlns:p14="http://schemas.microsoft.com/office/powerpoint/2010/main" val="1715829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skretch\Desktop\front burner\IDT\PPT\title-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85" y="381000"/>
            <a:ext cx="7705614" cy="2057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skretch\Desktop\IDT-phase2-howitwork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87379"/>
            <a:ext cx="8610600" cy="168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8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0933041"/>
              </p:ext>
            </p:extLst>
          </p:nvPr>
        </p:nvGraphicFramePr>
        <p:xfrm>
          <a:off x="838200" y="609600"/>
          <a:ext cx="7162800" cy="5288281"/>
        </p:xfrm>
        <a:graphic>
          <a:graphicData uri="http://schemas.openxmlformats.org/drawingml/2006/table">
            <a:tbl>
              <a:tblPr firstRow="1" bandRow="1">
                <a:tableStyleId>{93296810-A885-4BE3-A3E7-6D5BEEA58F35}</a:tableStyleId>
              </a:tblPr>
              <a:tblGrid>
                <a:gridCol w="7162800"/>
              </a:tblGrid>
              <a:tr h="863072">
                <a:tc>
                  <a:txBody>
                    <a:bodyPr/>
                    <a:lstStyle/>
                    <a:p>
                      <a:r>
                        <a:rPr lang="en-US" sz="2000" dirty="0" smtClean="0"/>
                        <a:t>FREE help from</a:t>
                      </a:r>
                      <a:r>
                        <a:rPr lang="en-US" sz="2000" baseline="0" dirty="0" smtClean="0"/>
                        <a:t> IdentityTheft.gov</a:t>
                      </a:r>
                      <a:endParaRPr lang="en-US" sz="2000" dirty="0"/>
                    </a:p>
                  </a:txBody>
                  <a:tcPr marL="182880" marR="182880" marT="182880" marB="182880" anchor="ctr">
                    <a:solidFill>
                      <a:srgbClr val="CC6600"/>
                    </a:solidFill>
                  </a:tcPr>
                </a:tc>
              </a:tr>
              <a:tr h="659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a </a:t>
                      </a:r>
                      <a:r>
                        <a:rPr lang="en-US" b="1" dirty="0" smtClean="0"/>
                        <a:t>personal recovery plan </a:t>
                      </a:r>
                      <a:r>
                        <a:rPr lang="en-US" dirty="0" smtClean="0"/>
                        <a:t>that walks you through</a:t>
                      </a:r>
                      <a:r>
                        <a:rPr lang="en-US" baseline="0" dirty="0" smtClean="0"/>
                        <a:t> each step.</a:t>
                      </a:r>
                      <a:endParaRPr lang="en-US" dirty="0" smtClean="0"/>
                    </a:p>
                  </a:txBody>
                  <a:tcPr marL="182880" marR="182880" marT="182880" marB="182880" anchor="ctr"/>
                </a:tc>
              </a:tr>
              <a:tr h="94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Create an </a:t>
                      </a:r>
                      <a:r>
                        <a:rPr lang="en-US" b="1" dirty="0" smtClean="0"/>
                        <a:t>identity theft</a:t>
                      </a:r>
                      <a:r>
                        <a:rPr lang="en-US" b="1" baseline="0" dirty="0" smtClean="0"/>
                        <a:t> affidavit </a:t>
                      </a:r>
                      <a:r>
                        <a:rPr lang="en-US" b="0" baseline="0" dirty="0" smtClean="0"/>
                        <a:t>that you can r</a:t>
                      </a:r>
                      <a:r>
                        <a:rPr lang="en-US" b="0" dirty="0" smtClean="0"/>
                        <a:t>eview</a:t>
                      </a:r>
                      <a:r>
                        <a:rPr lang="en-US" b="0" baseline="0" dirty="0" smtClean="0"/>
                        <a:t> and update at any time.</a:t>
                      </a:r>
                      <a:endParaRPr lang="en-US" b="0" dirty="0" smtClean="0"/>
                    </a:p>
                  </a:txBody>
                  <a:tcPr marL="182880" marR="182880" marT="182880" marB="182880" anchor="ctr"/>
                </a:tc>
              </a:tr>
              <a:tr h="94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a:t>
                      </a:r>
                      <a:r>
                        <a:rPr lang="en-US" b="1" dirty="0" smtClean="0"/>
                        <a:t>customized pre-filled letters </a:t>
                      </a:r>
                      <a:r>
                        <a:rPr lang="en-US" dirty="0" smtClean="0"/>
                        <a:t>to send to credit bureaus, businesses, and debt collectors. </a:t>
                      </a:r>
                    </a:p>
                  </a:txBody>
                  <a:tcPr marL="182880" marR="182880" marT="182880" marB="182880" anchor="ctr"/>
                </a:tc>
              </a:tr>
              <a:tr h="94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Return anytime to </a:t>
                      </a:r>
                      <a:r>
                        <a:rPr lang="en-US" b="1" dirty="0" smtClean="0"/>
                        <a:t>update your plan </a:t>
                      </a:r>
                      <a:r>
                        <a:rPr lang="en-US" dirty="0" smtClean="0"/>
                        <a:t>and </a:t>
                      </a:r>
                      <a:r>
                        <a:rPr lang="en-US" b="1" dirty="0" smtClean="0"/>
                        <a:t>track your progress. </a:t>
                      </a:r>
                      <a:endParaRPr lang="en-US" dirty="0" smtClean="0"/>
                    </a:p>
                  </a:txBody>
                  <a:tcPr marL="182880" marR="182880" marT="182880" marB="182880" anchor="ctr"/>
                </a:tc>
              </a:tr>
              <a:tr h="941534">
                <a:tc>
                  <a:txBody>
                    <a:bodyPr/>
                    <a:lstStyle/>
                    <a:p>
                      <a:r>
                        <a:rPr lang="en-US" dirty="0" smtClean="0"/>
                        <a:t>Get advice about</a:t>
                      </a:r>
                      <a:r>
                        <a:rPr lang="en-US" baseline="0" dirty="0" smtClean="0"/>
                        <a:t> what to do if you’re affected by </a:t>
                      </a:r>
                      <a:r>
                        <a:rPr lang="en-US" b="1" baseline="0" dirty="0" smtClean="0"/>
                        <a:t>specific data breaches.</a:t>
                      </a:r>
                      <a:endParaRPr lang="en-US" b="1" dirty="0"/>
                    </a:p>
                  </a:txBody>
                  <a:tcPr marL="182880" marR="182880" marT="182880" marB="182880" anchor="ctr"/>
                </a:tc>
              </a:tr>
            </a:tbl>
          </a:graphicData>
        </a:graphic>
      </p:graphicFrame>
    </p:spTree>
    <p:extLst>
      <p:ext uri="{BB962C8B-B14F-4D97-AF65-F5344CB8AC3E}">
        <p14:creationId xmlns:p14="http://schemas.microsoft.com/office/powerpoint/2010/main" val="422692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0123_IdenitytTheftDashboard_480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55688" y="1600200"/>
            <a:ext cx="7032625" cy="3962400"/>
          </a:xfrm>
        </p:spPr>
      </p:pic>
      <p:sp>
        <p:nvSpPr>
          <p:cNvPr id="3" name="Title 2"/>
          <p:cNvSpPr>
            <a:spLocks noGrp="1"/>
          </p:cNvSpPr>
          <p:nvPr>
            <p:ph type="title"/>
          </p:nvPr>
        </p:nvSpPr>
        <p:spPr>
          <a:xfrm>
            <a:off x="457200" y="381000"/>
            <a:ext cx="8229600" cy="990600"/>
          </a:xfrm>
        </p:spPr>
        <p:txBody>
          <a:bodyPr/>
          <a:lstStyle/>
          <a:p>
            <a:r>
              <a:rPr lang="en-US" sz="2400" dirty="0" smtClean="0">
                <a:solidFill>
                  <a:schemeClr val="accent6">
                    <a:lumMod val="50000"/>
                  </a:schemeClr>
                </a:solidFill>
              </a:rPr>
              <a:t>IdentityTheft.gov </a:t>
            </a:r>
            <a:r>
              <a:rPr lang="en-US" sz="2400" dirty="0">
                <a:solidFill>
                  <a:schemeClr val="accent6">
                    <a:lumMod val="50000"/>
                  </a:schemeClr>
                </a:solidFill>
              </a:rPr>
              <a:t>Helps You Report </a:t>
            </a:r>
            <a:r>
              <a:rPr lang="en-US" sz="2400" dirty="0" smtClean="0">
                <a:solidFill>
                  <a:schemeClr val="accent6">
                    <a:lumMod val="50000"/>
                  </a:schemeClr>
                </a:solidFill>
              </a:rPr>
              <a:t/>
            </a:r>
            <a:br>
              <a:rPr lang="en-US" sz="2400" dirty="0" smtClean="0">
                <a:solidFill>
                  <a:schemeClr val="accent6">
                    <a:lumMod val="50000"/>
                  </a:schemeClr>
                </a:solidFill>
              </a:rPr>
            </a:br>
            <a:r>
              <a:rPr lang="en-US" sz="2400" dirty="0" smtClean="0">
                <a:solidFill>
                  <a:schemeClr val="accent6">
                    <a:lumMod val="50000"/>
                  </a:schemeClr>
                </a:solidFill>
              </a:rPr>
              <a:t>and </a:t>
            </a:r>
            <a:r>
              <a:rPr lang="en-US" sz="2400" dirty="0">
                <a:solidFill>
                  <a:schemeClr val="accent6">
                    <a:lumMod val="50000"/>
                  </a:schemeClr>
                </a:solidFill>
              </a:rPr>
              <a:t>Recover from </a:t>
            </a:r>
            <a:r>
              <a:rPr lang="en-US" sz="2400" dirty="0" smtClean="0">
                <a:solidFill>
                  <a:schemeClr val="accent6">
                    <a:lumMod val="50000"/>
                  </a:schemeClr>
                </a:solidFill>
              </a:rPr>
              <a:t>Identity theft </a:t>
            </a:r>
            <a:r>
              <a:rPr lang="en-US" dirty="0">
                <a:solidFill>
                  <a:schemeClr val="accent6">
                    <a:lumMod val="50000"/>
                  </a:schemeClr>
                </a:solidFill>
              </a:rPr>
              <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168459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2199853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903129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3127451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ID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574</TotalTime>
  <Words>633</Words>
  <Application>Microsoft Office PowerPoint</Application>
  <PresentationFormat>On-screen Show (4:3)</PresentationFormat>
  <Paragraphs>65</Paragraphs>
  <Slides>14</Slides>
  <Notes>14</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14</vt:i4>
      </vt:variant>
    </vt:vector>
  </HeadingPairs>
  <TitlesOfParts>
    <vt:vector size="18" baseType="lpstr">
      <vt:lpstr>Arial</vt:lpstr>
      <vt:lpstr>Calibri</vt:lpstr>
      <vt:lpstr>IDT</vt:lpstr>
      <vt:lpstr>BLANK</vt:lpstr>
      <vt:lpstr>PowerPoint Presentation</vt:lpstr>
      <vt:lpstr>PowerPoint Presentation</vt:lpstr>
      <vt:lpstr>PowerPoint Presentation</vt:lpstr>
      <vt:lpstr>PowerPoint Presentation</vt:lpstr>
      <vt:lpstr>PowerPoint Presentation</vt:lpstr>
      <vt:lpstr>IdentityTheft.gov Helps You Report  and Recover from Identity theft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Federal Trade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Skretch, Jessica</dc:creator>
  <cp:lastModifiedBy>Humphrey - Samantha</cp:lastModifiedBy>
  <cp:revision>36</cp:revision>
  <dcterms:created xsi:type="dcterms:W3CDTF">2015-06-19T18:38:38Z</dcterms:created>
  <dcterms:modified xsi:type="dcterms:W3CDTF">2016-04-19T18:45:35Z</dcterms:modified>
</cp:coreProperties>
</file>