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12/3/2014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create a Custom Resume</a:t>
            </a:r>
            <a:endParaRPr lang="en-US" dirty="0"/>
          </a:p>
        </p:txBody>
      </p:sp>
    </p:spTree>
    <p:extLst>
      <p:ext uri="{BB962C8B-B14F-4D97-AF65-F5344CB8AC3E}">
        <p14:creationId xmlns:p14="http://schemas.microsoft.com/office/powerpoint/2010/main" val="4093959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3" y="0"/>
            <a:ext cx="10183968" cy="1880315"/>
          </a:xfrm>
        </p:spPr>
        <p:txBody>
          <a:bodyPr/>
          <a:lstStyle/>
          <a:p>
            <a:r>
              <a:rPr lang="en-US" dirty="0" smtClean="0"/>
              <a:t>Step 6:  Submit your resume for the </a:t>
            </a:r>
            <a:r>
              <a:rPr lang="en-US" dirty="0" err="1" smtClean="0"/>
              <a:t>joB</a:t>
            </a:r>
            <a:r>
              <a:rPr lang="en-US" dirty="0" smtClean="0"/>
              <a:t>!!!</a:t>
            </a:r>
            <a:endParaRPr lang="en-US" b="1" dirty="0">
              <a:solidFill>
                <a:srgbClr val="FF0000"/>
              </a:solidFill>
            </a:endParaRPr>
          </a:p>
        </p:txBody>
      </p:sp>
      <p:sp>
        <p:nvSpPr>
          <p:cNvPr id="9" name="AutoShape 2" descr="data:image/jpeg;base64,/9j/4AAQSkZJRgABAQAAAQABAAD/2wCEAAkGBxQTEhUUEhQWFBQXFxQYFxcYGBgXGhgYFxUYGBcZGBwYHCggGB0lGxUUIjEhJykrLi4uFx8zODMsNygtLisBCgoKDg0OGhAQGiwkHyQsLCwsLCwsLCwsLCwsLCwsLCwsLCwsLCwsLCwsLCwsLCwsLCwsLCwsLCwsLCwsLCwsLP/AABEIAOsA1wMBIgACEQEDEQH/xAAbAAEAAgMBAQAAAAAAAAAAAAAABQYCAwQHAf/EAEAQAAEDAgQDBgMFBgYBBQAAAAEAAhEDIQQFEjEiQVEGEzJhcYFCkaEjUrHB8GJyotHh8QcUM0OCkrIVJHPC4v/EABgBAQEBAQEAAAAAAAAAAAAAAAABAgME/8QAHxEBAQACAgMBAQEAAAAAAAAAAAECESExAxJBUUIi/9oADAMBAAIRAxEAPwD3FERAREQEREBERAREQEWrFYhtNpe8w0bleeZ125rB5dRH2bLOEsJ95kk+kD1Wcs5ism3pCKq5H20pVeGrwOG/KPUbt9bjzVoY8EAggg7EXB9Exyl6LLGSIi0giIgIiICIiAiIgIiICIiAiIgIiICIiAiIgLCrUDWlziGtAJJNgALkk8kq1A1pc4hrQCSSYAA3JJ2C8p7bdtu94ac9wDwjnVcPiPRgiQPc8gM5ZeqybdPbbteHQ1s6NwBZ2nYvM7E8ugJ5rz7MMzkhjJsAGyBqaPUD0iek7wonEVqlR5qO1OJ2gG55ewXXSpObQOhlR9eo5wLtDuBoiwtu4k38oXDX2t7WnLcgfUaypXqFjYBbB4yOVxtKsLs07qg4YdxGjVFz4ovuR+IVDybOXUmClWnh0gOIMshweAR0sPVSGJxnDUbMhxcZ6h3Nc9ctbSdHtzjKZnUXDn8X4l35Kfwv+J5qU+Cm01hMtmJ9AT68/kvIhi26rFu/Qt67EepXbSqcQJmRBnmQDO48Q2vuFv8A1E4r1PA/4pt1aa9Et6xaPaT+IVv7O9pqOM1dzPDEg6djz4XHovGxUZVZ9oJIBuNwOo9LSp3/AA7cMLitReDSexzS68jZwkDe4iR1Vw8vOrUyx/HsKLnw+Npv8D2u8gRPy3XQvS5iIiAiIgIiICIiAiIgIiIC1YkHQ6LHS6I3mLQtqxqPAEuIA8zCDzbG5/3cB76l9ruMrjq9qGCx7wm1oM3E8z5j5rRnOArOqA02sAaXt1VCNOmYmLn4QVH4jADSWvryDpLm0aZeZEc2g9ByXjjd27H9qGmwY8z5A/mtDu0g3FI362UVhv8ALPqNps74lxNzAA0gmTEH+4UPVxcOcIs0uF77E+f0V9U3Vqp9o3uktpW21arD+H9SvuG7QPc4Ne0NluocQd0H5qk1MfFxYgg72vP9VxUszLXAj7p/Ja9E3VgzSvRfXeXh0kjiBN+EDbb6JjBSGHBpapa7imfC7aJ2g8v2lV25pLjPMqw4FjO4NSqWtY4uaBJkmNwNpGr6JcNNTJVnMImCDv5KWyuvDQ13KI8ui+Np4Un/AFH/AEH4hTGDyrDkS17yPIg/g1Msp9WRuw4gksPw1CByHCJHzAW3C05aH4d+mYOk3G4J+gIut+EwtISWufLQbG1jfm0dFXsozLuajqT/AA6iAfKbfRcbLemq9P7I1tT6LnkC7Sb2Eb7q0Z12pAltD3eeX7oO/qbeq81ynGaaQ3NhYXOyzxGLc5pe9vDIAE2k/ei5hbwzsmoxXofYvNC5z6b3ai77RpJmfvCfkfmravG+zuPdTc28up6XAz4mn8iJHzXsGHrB7WvaZa4Aj0K9Hjy3NM1sREXRBERAREQEREBceZY9tFup21zJIaABuSTsuxRvaGg19BwdEG3/AG4I/iWcuuFiAd2rNVzm0Jfp3LRDROwL3fkuSsKzzL3hn7o1u/7P/kojs+8Uu8phpkabXuQdLoN+G7DziSpZuLa5ocDEtBidgevuCPYrzZWtxx1cCyZdL/3zqv6GwVe7T5o6kGimdMzs0GSIhvTqpnG4yAV5/wBp8aaktkAB0mDsI3NuvJTHmpXBis4IxEt3DqvX4vJc4xjJOputxmb89yuNlYyBTu5x6S5xP62Cs2C7Ltdx4hrpjwAwPUwZJ5LplZO0k2reKwvd1NOrUx41sf1YeX7wOpp82qSwOTtr2iPNWDOMhwlOg1j3uplzppNBl2oiCGh/J3CDcCw2UB2ezYgEXBDo5Tz687QpcrZuLrV5bcV2HdTIdTq03EEHu6hLZ8tQ257wmb4s1KbMN3PcuZqLNjq1EahIsbargldmIzKKYLXEOfOkxJa0GNQBmXEg3PT0iLq4etHeCvVJFxreT9NkmV+lVkVINwR1kmVY+zuDc+niKoJaGUyAZsakhwHsBf8AeHVRWb4V4io9ha5wvIsT94dQVcsZjaTMHTp0BFMtEdZIkl3mTv7rWd4JENl+fOIh1/1f8F2vxtGo9tOu3hgOY9sgtJNxI3BI2UBh8nruqMFOk93eFugtEjiNpIsBsZOy9Qy/sBh2NBxVQ1XBoBa06GC5O44ibxMjbZYuM+LarVek5hJaJpky0jiEGmN/+Tfqt2U4q9RkxfU02MB1wfrsrVj6mDoYetToNpsJpVQI4iCWEAzJPMc1RMjLqjuAFztJENlxNwRb/sP+KzZwztOYHDODg5rtUAB029A0D3K9M7F5hppmlVIaGmWEkQQ6SR7Gfn5KgN7LkgVcS52Ha3o4a3RewHh9/kuapnNbUTRJ0hwaGkS0AMbAJdebGb3J84XTCXsr3Jrgbi6+ryLLu1VYH/TDtuKm+Jl2kRE9OqvvZrMn1g1xJ0uBdDoJjlcey7TJlYERFoEREBERAVS7Y4p7nNpsjSwtc5xJHETwgAbwCT0uOitGJrBjS47Af2CouaY7SHPN3E2HVxMAfMrn5MtTSxC4+ppxDXSO7qbjqHjS8A+Tg1x8lx08QWVC02FwBBAEkmZO92QL+y15pjxVounidSc0mJuHCDAHKeXkFV8bmbidRjWYlxEX9o2LQdviErhrca26c8z1+vSIb63PqRyVepUKuLqaabdQm52aP2neXQLroZZ373Pc402GNToJdFhDQAbk89vwV5bRo4SlAinSaOUl7j77n9WS5evXZJvty5H2dpYYQB3lWLuI2np90fU+ais87WUqBLKAbVrCZP8At0zz28RnkPcjZac7zTEV8M5+HYaeHktMH7RwG7iR8PIx0O6ozcLHl+P9FccN85Lb+GPxlStUL6jjUqHmeg5ACwHkFmyu4VQ4Alzi1rgBJc6bEAbk291vweFL3inRYXPdsBufXoPM2C9K7Pdm6OAb39dzXVo8W7WT8NMcz+1ueUBdLlGUHm/Z2rRoMrvFw0B7Bc029THqZ6fNasJBpE+Ss7+0Qe57Ht0g2aDzEXDgecHb2VUwxFN7qY8EkjyB5e38lz1o3tt/xHzAd3hKY8J7xx9msaP/ACKrGWOLg6l0Bc38wpDtk0uw9J+5pvLHeQcP/wAt+a+9m8ucMM+s4cThppDnpm7vQkAD0nmt/wAkSvZbP+4qU3P1FndvYQ2LODgAb7WkK0YntjRIIbhw8m3E4Enz8JtsqVlzXUzrcwbHhcGm5G8Eq1ZfiHml39QDQC7uWCGh5DYJdEcDeKb3mOSzNFSOH7QsLbYelMbS079AG33/ABUlgMfVIIo0G0wd3Nbpt6uAaN+a+YesHs1YjDvoSI1tnSQYkkNOpkwNx7rvo4cBjdBD6Ys2CTYe8/VOhx0sNw6qj+8q+EOBLg1xmbm5iOgAlVSswlzm7HU3TGwdM267fkrzigXNa1hADQARG/3p6T81W+0jAx7C2Qd7FwAgyT0J9558lqVHLm1MCs5tMBsBlMQIlxadyB5n3AVtq53/AJR1KkyZLBs3VYWgjfkdlTskBqYhmqSdWt5Ii7ATFrG7h8+fLvzvGU31HamkEcAeAHCBEzNxxF21xBumV0RfsB2tY6zm356Tf3abhS+EzalUIDXcR+Egg/XdeVamkawG1WyIImZEAMAdJaJvb5BX3sZkppUw+oSXkWkkwD0n9fNXDLKrdLMiIuzIiLnzDFilTfUdJDQTA3PQDzJge6Cv9r82DIpjiIuWjcnkI/W4VNxebMdGoRHEL/si8OA5OJ9vSdWLxGJqPfU7psuM8Qk7k3JdtewgKCzSs7UdbdAgTA0jhNrOkOMTF4t5Lz3mtNFUhhJY/UxwdqabEh2589vouLJMobVc7varQ4GGsmSTFi7rNjpBXNiqbn2pjVcAgcuZmZiIA36+i6qmTMMGq8+EAidLZAiTuSYWasiTx+cUMLwtIrVW8tmMO0mN3e5I2loUJiKlXEODqriG7k2FujQdl0MdhqfgEn9kFx+dz9V1DHUqcEiXHYCLG1i4+osFJNNVNUcUSxtOjT002t0gmQBtBnnz6yqbnWEo0qxY6mXEw6Q4tbB+7FxeR7KTf2la74f4jNv7LBuMpVXCcOarhYCS7eDEA+hV5nbPHx39jKlOjRxFWlRMN06nyXEzszUdgLGBtMlcGMzxz6ge5wEEECAQ3n8yPfzCt2Er1KlIURh+5pRGmGtt0i0Drz3UAzss1rialem25ieIgTsASBPmntGbNq7muZhzZa7iceIdSCOkGLCP7zIdncgrYod689zTBguIu4jfQ3mL7m3qpyhgMIHBorFziQ0RAuTAG3XzUJh81IL6NXXoD3Bwa7SZbY+RFv5pcrZxFkiSzL/J0WuYYqTGrXxA6dpHh6clAYjO31JFFh0i0gQ0RbcWER1U13mCawPZh2Odpkd691UjlBYOHa9yNvRVrMcbWxVRtJg8RhrAA1o9GtsBHrCkx/WtuzIcP/mKpFRxNKmNdZzZgD4WNO7nOIgR5q9YR7ajm1nD7NsMpUhGk6TAa2BJAtO4JAA5qDwWHpUWMoU6gDWEvq1IvUfpu4fIhojlPJdTczDnAyGUmWABEQAQAJEtMEg89zzC0y9AbXsJsYuJmDzE81xV8PTJ1NljvvMOk+8WPuFVcV2lDRY2URjc7rVBppgtn/cMNa0eriJMdFnarRmOfmgC7Uyu0O0keF4MSbtkWF9guDPc3a+i1zQW6pADosCY5H0P6hV+llEAPq1OBvFDRoYPMud4rgbN5Dou+nnRlraFE1XcnBpIb+1qcIBvvCS/hr9THZig8udUe3Q3Tw6pHiguJnezWDpYLUzCNLy8TuSRNjI3PzWvAY6rVLqRbVnZzzpIHyIEeik8tyWpWrCgCC3eo4XAbPh9eo/nKX2tOEz2OycVnd89oFJh+zbHiP3j+tvVX5acJhm02BjBAA/RK3L0446jNERFpBcmIo63tBEsaC4yLFxs0eccR9dK60Qa6lFpaWkDSQQR5LxHO8fUa3w6mExfYXiXEyvcl5LnjGNxFeiLt1ExYb7j2/JcvJ8reCmCu5xINSP/AIxb57r6MGwmTxHq4yfqtGb0jQNySz4PLy/VuS3dnMF3zi8GKZnVAIlwPwzsFj406W4FzmO7ttxpE2aBJkkk2gAfxLkblDPjq6iN20Rq/jdb6clPYGv39CqyAXNMtna/HTO+2oR7KtDMNZeBLIa/QJsGuI4QItBA+fkpqsWpHLsFTLw1tBp6uqO125mNlI4rOO7eadNhLRDZYWtOo8g3T5hceTzSwprO8TgdM9Ph/n6QtWWsMuqugxAadtT3De/QGB1krPrvs2mmsJu9tY+Re1w9IDlhXpRpNImlBkzQc4ERsTy9kyjFE2MuNzzgNECb7yf1ZSYqBNG1dq5e0uDmvpd6HteHFxYSdQJkEbG6488yLE1MS6rSDXUy/U2HNm4BMgkfFqVwaZ3UfndSnSaD3dMlxgFzTFuukEyrBXc578UtIwzw64lrC70MtlfcDgXYSndpOIqtmo8i1Jh2Zq2DjzvawW/MsS4BpaXUntZLwx7mgueYpgA84EwRs6/lz9qM3fSotwxeXVXDVVc4yGzfSZHIdOasxNonFZhJDWTN7AdYkACxkWi4+pJlN9QcbwOWjcz0tJJ6jkowO7saWnjfuecHkY/DbrKsWX16dJgGLpDurDvGsDajJIAcIHEBMxHz2O6iTyvs8ABOqTyP2TfnBd+t1P4LJtLtwyPusAt5vfqdHnZZ5bgXYZjiKhqUtIfSIu3TaHcwW3GqILbEbypsVoZBbL3HweK+8g/EDYg7QduS5+q7cFfAU28VQBx6u4j9Ubgi9uqoe5oi8WaSOp+6Pqu+rQbRaa+JMkbNF7nYAfE5RVfB1swewxUo0AJOuAS7kWt6xN3ewTWl7cFXNy9xo4RhDAQNQBlxO9uQHU3J6XXqHZnK2Yeg1rNzxOPMk8yoHDYGlh2aKTY6ncn1PNWrLGRSYD90fW/5rp48edpXUiIuzIiIgIiIC8f7WUyzMKmqSd5MXDgI2EeXsvYFVP8AEHKO9od80cdGT6s+Ie3i9j1WPJNxrG6ryvtNgtbQTMDpvHOFowmZ4VrAKdV9AR4dJcB7aSJ9FPUm62kKByfst3lV5qt002E2nxH22EX+S4Rus8hxWHZVHdVHuDgWuL4aOoMQPP5qLr5af84QyNJeZjkx41E+gNvULrfktMvIYHMaZA3MhpEuE85LQAObguk9lHh0MrkPi8gO0jcbR8+ZV2wwzrMmmo2m2YYLAc3Wgfl7r7QcdIaHEjYcUGb63TIDZJ2vdRVXKH4V7i6o2q5oky0iNXW5kkLowDnFwBaIJDeFwg+QNhfb2HRa6nCLA/HMo0xJ4n7AaQQ0Wbvwxub/AHlz0c6BcG6oJsNTJmeUsP5LTmeGc94MFrwLcJNvPxDmb23XBRwYa5rqpgN4rNAFr7gzvyhSaZ5WXEVTwt8JO/isPI2KgXYo1sSGhr3EXaIcHQz7p1aYJAufvLbVx7Xanzc28/qfRVpuYOFbgAcYM+YPIfVJFWUtDKjamIqUg4Evc0umXnbbYCTa6jcRVpvqHuAKtd5JnSarySeXJo9IAXzDYTCuOp9F5J3AqEfnMfzVvy2iGM+yp08NTInUPG68cwCd23tvulionKuzraLxVrjv8VHBT3bTO8vIsXCRaYH1UNm+ErV3uwzftMQ+oHOM2YwBpkmLD9c1exQqhmnC0y5xEB77NF/G4kAuP7IEfNdGV9ktDC1zyNZmq4GH1Xc9b943sIjzvM21pHdkHU6LG4A1nPdxFlQbU6hmzI+Dxc+ZHO1zy3LW0Gw0an8yVhl+XUKIimxo6kC5PUncrt71bTTUMA0u1v4nefLyHQLe90CAsS5aq74CSK1RrqMYOZAPpz+kq4qsdmaGqq6odmiB+8f5D/yVnXTFmiIi0giIgIiIC+OEiDcL6iDyrPcqOErloH2bpdTPlzb6tmPSDzXHmNZ4w32LS5zjB0gkgGZNr8gPdemdpsuFfDvbEuA1M66m3Eetx7rzPDVC3YwvPnjqtzmOXszDySXAuYYLdjwyWANtF3P92t6KawoII4YLjcEEc7mxIBs4+mn1XO+rTf8A6tME7ahv89x7FbqNM/7Faf2KnF9fEPqpeU05867P964VGadQiWvBLXafCTFwR16W6rmy/suWkGqWNY0g6WyZ07SSAAPIDkpf/wBQez/VpuA+83jb9Lj3C624plVh0Oa6QRvb3i8JyIqvSBbJDg6q4xEghrQSR5WB9bKp5zoqPkCAGmJvqDdRJbyE3teLeaueaSxrngz3bWhjd7yBqI3N9J9o5qqZVTFSo1g8BInqGtBLp57ANj9sTurjNcolMBklFtJoqU2lzuJ0jYuuB5QIC+nsvgiQ7udLgZlrnD6AwpRzS5xPU/TktrWKRtx0sjoAQA8DbxHaAPfYbqZwVClTADaexJk3uYBInbYbdF8p0dl2sYIWkZtqnkFsawndfWABbWOVGs0YQlbnuXLWcitoK4cdUW51Wy35FhO8q6j4WX9XfD/P2CQT2T4PuqTW/Fu7947/AC29l2oi7OYiIgIiICIiAiIgLynOcN3eJq0+QcSPR3EPoY9l6sqD/iFhdNalVGz2ljvVpkH3Dv4VjyThrHtXXLS9i2vuFpFXr81xbb6OOqN2dI6Ov/VdDTTqmX0wHfeaS0/MQVxELOm+ETTfjsprOH2dYhpEEOa1xI5AuBBieS0ZFkTqOovILjYRyH9YHyCmcHiJC6WuBshppp0ouuvDULSVpqHihdDsRFkUeFkEaZusi5aR81LOm9aS8LEVgqOl1QrXUcsQHHZp97fisakgXQY1Xf0A3Kt+UYXu6TQfEbu9T/Kw9lD9kaEmpUP7g/F3/wBVZVvGfWbRERbZEREBERAREQEREBQXbPL++wro8TPtG/8AEHV/CXfRTq04wTTeOrXfgVLNweR0XSJWqtTWWF6La4LzurnpiFscF9hfJgoOrBVSLKSoPKjsKG64Nllis6oUzDQ6qRveG/PmqiT1XkrZBPI/r1VZo54e/FUMgARo1GNiJmN79FNs7RU3uAcCwnqZHzQ27xTcByCxDJ5lbi6ViqNTqC7cHS2WpgXdQMBUfayicbUXbiayjW0+9qMp/ecAfTmflKoueQUNGHpjmRqPq6/5geykF8aIsF9XVzEREBERAREQEREBERAREQeU5hl5o1X0/uuMfu7t/hhczzzVq7a0IqsqD4m6T6tMj6H6KqVVws1XSNbisO8WTloqNUHPnGMLWW3PD7c/15qKwLXVHaW7732A6ldGfDgaejvxC48hxIZUMmA4RPnIIV0lSFHCOFbutTZiZvG09ExjS0lrrEfqR5LY1/8A7v8A4W/XzXZisq754dr02AiJ2J8/NNCU7M48vpFpMlhj2It+Y9lL61E5Xgm0QQ0kyQST5bbKSBVHVTct/e2XE1ZOqKjKrUXd2VwhdXL+TGn/ALOt+GpRQdKuuR0mtos0/ENRPUnf+XstYwtSCIi2wIiICIiAiIgIiICIiAvjl9WFR1kFd7VtBomd2kEfr0JVIqAESFbO0uJkhojmT/b3Kpb6kE9JuPzXHO8t4zh8Wp4Wx5/oVgbqK5q9MOaWu2KgK+VvYbDUOo39wp7F1CxjnATAmPx+i4sFmzajg3SWk7XkKohab3McCJDh9Pn6qfwPaBwgVGgjqLEecc0awHEkOAcO75ieYUXjoFV4b4Qf7/WURfqBBuF2UlH5PRIpMDtw1s/JS9NiqkLHSjnrJoQclcnYbc1dMnqjumAcmtH0VSqvDfUmFJUcXpjSRb8PNMbytnC3NKyXBluNFQW3G46LvXVzEREBERAREQEREBERB8JUTnOJc1ji25j+/wBFLOUfjaEoPO8wxZPF+jK4HEHiHNWnN8k1DhteYix/kqxWwFSkdpHkuPpY6e0cx4T1aV9czmFudxfyWsUyPRQaT53ChMTkt5pujyM29CFPOYsTTVRX6GFrOqObq4gACdR2NwJ3U3lWRNaQ551EXAG0+fVdFGlBmLnddjCqJPDLc6suGi6y3MZKDoYZWbZ2XxreQXRh8K5NWm9OSs7n028ytmFouPmSpfC5RO6m8Ll4byW5hpLk4shwJZJO5/BTqxYyFktMiIiAiIgIiICIiAiIgLFzVkiDmqYYFcOJypruSl0hBUcX2aaeSjanZmNpHoVfiFrcwIPPX5A8cz8gtZyR/wCgF6C6mOi1upDopoUH/wBGf1+gWTclf1+gV4NIdF9FIdE0KdSyV3X6BSOGyiOqsbaY6Lexg6K6EPh8qUlQwIC7GhZIMG0wFmiICIiAiIgIiICIiD//2Q=="/>
          <p:cNvSpPr>
            <a:spLocks noChangeAspect="1" noChangeArrowheads="1"/>
          </p:cNvSpPr>
          <p:nvPr/>
        </p:nvSpPr>
        <p:spPr bwMode="auto">
          <a:xfrm>
            <a:off x="155575" y="-1790700"/>
            <a:ext cx="34194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4134119" y="1880315"/>
            <a:ext cx="4054765" cy="4431952"/>
          </a:xfrm>
          <a:prstGeom prst="rect">
            <a:avLst/>
          </a:prstGeom>
        </p:spPr>
      </p:pic>
    </p:spTree>
    <p:extLst>
      <p:ext uri="{BB962C8B-B14F-4D97-AF65-F5344CB8AC3E}">
        <p14:creationId xmlns:p14="http://schemas.microsoft.com/office/powerpoint/2010/main" val="3070416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3" y="0"/>
            <a:ext cx="10943822" cy="1880315"/>
          </a:xfrm>
        </p:spPr>
        <p:txBody>
          <a:bodyPr/>
          <a:lstStyle/>
          <a:p>
            <a:r>
              <a:rPr lang="en-US" dirty="0" smtClean="0"/>
              <a:t>But…… </a:t>
            </a:r>
            <a:r>
              <a:rPr lang="en-US" dirty="0"/>
              <a:t>what do you do if the job announcement does not give details?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64888102"/>
              </p:ext>
            </p:extLst>
          </p:nvPr>
        </p:nvGraphicFramePr>
        <p:xfrm>
          <a:off x="1790163" y="2091849"/>
          <a:ext cx="8875091" cy="3474720"/>
        </p:xfrm>
        <a:graphic>
          <a:graphicData uri="http://schemas.openxmlformats.org/drawingml/2006/table">
            <a:tbl>
              <a:tblPr/>
              <a:tblGrid>
                <a:gridCol w="2218773"/>
                <a:gridCol w="6479118"/>
                <a:gridCol w="177200"/>
              </a:tblGrid>
              <a:tr h="365355">
                <a:tc>
                  <a:txBody>
                    <a:bodyPr/>
                    <a:lstStyle/>
                    <a:p>
                      <a:r>
                        <a:rPr lang="en-US"/>
                        <a:t>Job #: </a:t>
                      </a:r>
                    </a:p>
                  </a:txBody>
                  <a:tcPr marL="28575" anchor="b">
                    <a:lnL>
                      <a:noFill/>
                    </a:lnL>
                    <a:lnR>
                      <a:noFill/>
                    </a:lnR>
                    <a:lnT>
                      <a:noFill/>
                    </a:lnT>
                    <a:lnB>
                      <a:noFill/>
                    </a:lnB>
                  </a:tcPr>
                </a:tc>
                <a:tc>
                  <a:txBody>
                    <a:bodyPr/>
                    <a:lstStyle/>
                    <a:p>
                      <a:r>
                        <a:rPr lang="en-US"/>
                        <a:t>10094382</a:t>
                      </a:r>
                    </a:p>
                  </a:txBody>
                  <a:tcPr marL="28575" anchor="b">
                    <a:lnL>
                      <a:noFill/>
                    </a:lnL>
                    <a:lnR>
                      <a:noFill/>
                    </a:lnR>
                    <a:lnT>
                      <a:noFill/>
                    </a:lnT>
                    <a:lnB>
                      <a:noFill/>
                    </a:lnB>
                  </a:tcPr>
                </a:tc>
                <a:tc>
                  <a:txBody>
                    <a:bodyPr/>
                    <a:lstStyle/>
                    <a:p>
                      <a:pPr algn="r"/>
                      <a:endParaRPr lang="en-US"/>
                    </a:p>
                  </a:txBody>
                  <a:tcPr marL="28575" anchor="ctr">
                    <a:lnL>
                      <a:noFill/>
                    </a:lnL>
                    <a:lnR>
                      <a:noFill/>
                    </a:lnR>
                    <a:lnT>
                      <a:noFill/>
                    </a:lnT>
                    <a:lnB>
                      <a:noFill/>
                    </a:lnB>
                  </a:tcPr>
                </a:tc>
              </a:tr>
              <a:tr h="365355">
                <a:tc>
                  <a:txBody>
                    <a:bodyPr/>
                    <a:lstStyle/>
                    <a:p>
                      <a:r>
                        <a:rPr lang="en-US"/>
                        <a:t>Job Title: </a:t>
                      </a:r>
                    </a:p>
                  </a:txBody>
                  <a:tcPr marL="28575">
                    <a:lnL>
                      <a:noFill/>
                    </a:lnL>
                    <a:lnR>
                      <a:noFill/>
                    </a:lnR>
                    <a:lnT>
                      <a:noFill/>
                    </a:lnT>
                    <a:lnB>
                      <a:noFill/>
                    </a:lnB>
                  </a:tcPr>
                </a:tc>
                <a:tc gridSpan="2">
                  <a:txBody>
                    <a:bodyPr/>
                    <a:lstStyle/>
                    <a:p>
                      <a:r>
                        <a:rPr lang="en-US"/>
                        <a:t>Janitor</a:t>
                      </a:r>
                    </a:p>
                  </a:txBody>
                  <a:tcPr marL="28575">
                    <a:lnL>
                      <a:noFill/>
                    </a:lnL>
                    <a:lnR>
                      <a:noFill/>
                    </a:lnR>
                    <a:lnT>
                      <a:noFill/>
                    </a:lnT>
                    <a:lnB>
                      <a:noFill/>
                    </a:lnB>
                  </a:tcPr>
                </a:tc>
                <a:tc hMerge="1">
                  <a:txBody>
                    <a:bodyPr/>
                    <a:lstStyle/>
                    <a:p>
                      <a:endParaRPr lang="en-US"/>
                    </a:p>
                  </a:txBody>
                  <a:tcPr/>
                </a:tc>
              </a:tr>
              <a:tr h="365355">
                <a:tc>
                  <a:txBody>
                    <a:bodyPr/>
                    <a:lstStyle/>
                    <a:p>
                      <a:r>
                        <a:rPr lang="en-US"/>
                        <a:t>Salary: </a:t>
                      </a:r>
                    </a:p>
                  </a:txBody>
                  <a:tcPr marL="28575">
                    <a:lnL>
                      <a:noFill/>
                    </a:lnL>
                    <a:lnR>
                      <a:noFill/>
                    </a:lnR>
                    <a:lnT>
                      <a:noFill/>
                    </a:lnT>
                    <a:lnB>
                      <a:noFill/>
                    </a:lnB>
                  </a:tcPr>
                </a:tc>
                <a:tc gridSpan="2">
                  <a:txBody>
                    <a:bodyPr/>
                    <a:lstStyle/>
                    <a:p>
                      <a:r>
                        <a:rPr lang="en-US"/>
                        <a:t>$10.00 Hourly</a:t>
                      </a:r>
                    </a:p>
                  </a:txBody>
                  <a:tcPr marL="28575">
                    <a:lnL>
                      <a:noFill/>
                    </a:lnL>
                    <a:lnR>
                      <a:noFill/>
                    </a:lnR>
                    <a:lnT>
                      <a:noFill/>
                    </a:lnT>
                    <a:lnB>
                      <a:noFill/>
                    </a:lnB>
                  </a:tcPr>
                </a:tc>
                <a:tc hMerge="1">
                  <a:txBody>
                    <a:bodyPr/>
                    <a:lstStyle/>
                    <a:p>
                      <a:endParaRPr lang="en-US"/>
                    </a:p>
                  </a:txBody>
                  <a:tcPr/>
                </a:tc>
              </a:tr>
              <a:tr h="365355">
                <a:tc>
                  <a:txBody>
                    <a:bodyPr/>
                    <a:lstStyle/>
                    <a:p>
                      <a:r>
                        <a:rPr lang="en-US"/>
                        <a:t>Location: </a:t>
                      </a:r>
                    </a:p>
                  </a:txBody>
                  <a:tcPr marL="28575">
                    <a:lnL>
                      <a:noFill/>
                    </a:lnL>
                    <a:lnR>
                      <a:noFill/>
                    </a:lnR>
                    <a:lnT>
                      <a:noFill/>
                    </a:lnT>
                    <a:lnB>
                      <a:noFill/>
                    </a:lnB>
                  </a:tcPr>
                </a:tc>
                <a:tc gridSpan="2">
                  <a:txBody>
                    <a:bodyPr/>
                    <a:lstStyle/>
                    <a:p>
                      <a:r>
                        <a:rPr lang="en-US"/>
                        <a:t>HELENA, MT, 59602-8973</a:t>
                      </a:r>
                    </a:p>
                  </a:txBody>
                  <a:tcPr marL="28575">
                    <a:lnL>
                      <a:noFill/>
                    </a:lnL>
                    <a:lnR>
                      <a:noFill/>
                    </a:lnR>
                    <a:lnT>
                      <a:noFill/>
                    </a:lnT>
                    <a:lnB>
                      <a:noFill/>
                    </a:lnB>
                  </a:tcPr>
                </a:tc>
                <a:tc hMerge="1">
                  <a:txBody>
                    <a:bodyPr/>
                    <a:lstStyle/>
                    <a:p>
                      <a:endParaRPr lang="en-US"/>
                    </a:p>
                  </a:txBody>
                  <a:tcPr/>
                </a:tc>
              </a:tr>
              <a:tr h="639371">
                <a:tc>
                  <a:txBody>
                    <a:bodyPr/>
                    <a:lstStyle/>
                    <a:p>
                      <a:r>
                        <a:rPr lang="en-US"/>
                        <a:t>Description: </a:t>
                      </a:r>
                    </a:p>
                  </a:txBody>
                  <a:tcPr marL="28575">
                    <a:lnL>
                      <a:noFill/>
                    </a:lnL>
                    <a:lnR>
                      <a:noFill/>
                    </a:lnR>
                    <a:lnT>
                      <a:noFill/>
                    </a:lnT>
                    <a:lnB>
                      <a:noFill/>
                    </a:lnB>
                  </a:tcPr>
                </a:tc>
                <a:tc gridSpan="2">
                  <a:txBody>
                    <a:bodyPr/>
                    <a:lstStyle/>
                    <a:p>
                      <a:r>
                        <a:rPr lang="en-US"/>
                        <a:t>Looking for a paart time janitor to work 5-10pm, Sunday through Friday. $10.00+ DOE. Driver's license preferred. Need reliability and dependability.</a:t>
                      </a:r>
                    </a:p>
                  </a:txBody>
                  <a:tcPr marL="28575">
                    <a:lnL>
                      <a:noFill/>
                    </a:lnL>
                    <a:lnR>
                      <a:noFill/>
                    </a:lnR>
                    <a:lnT>
                      <a:noFill/>
                    </a:lnT>
                    <a:lnB>
                      <a:noFill/>
                    </a:lnB>
                  </a:tcPr>
                </a:tc>
                <a:tc hMerge="1">
                  <a:txBody>
                    <a:bodyPr/>
                    <a:lstStyle/>
                    <a:p>
                      <a:endParaRPr lang="en-US"/>
                    </a:p>
                  </a:txBody>
                  <a:tcPr/>
                </a:tc>
              </a:tr>
              <a:tr h="365355">
                <a:tc>
                  <a:txBody>
                    <a:bodyPr/>
                    <a:lstStyle/>
                    <a:p>
                      <a:r>
                        <a:rPr lang="en-US"/>
                        <a:t>Open Date: </a:t>
                      </a:r>
                    </a:p>
                  </a:txBody>
                  <a:tcPr marL="28575">
                    <a:lnL>
                      <a:noFill/>
                    </a:lnL>
                    <a:lnR>
                      <a:noFill/>
                    </a:lnR>
                    <a:lnT>
                      <a:noFill/>
                    </a:lnT>
                    <a:lnB>
                      <a:noFill/>
                    </a:lnB>
                  </a:tcPr>
                </a:tc>
                <a:tc gridSpan="2">
                  <a:txBody>
                    <a:bodyPr/>
                    <a:lstStyle/>
                    <a:p>
                      <a:r>
                        <a:rPr lang="en-US"/>
                        <a:t>12/2/2014</a:t>
                      </a:r>
                    </a:p>
                  </a:txBody>
                  <a:tcPr marL="28575">
                    <a:lnL>
                      <a:noFill/>
                    </a:lnL>
                    <a:lnR>
                      <a:noFill/>
                    </a:lnR>
                    <a:lnT>
                      <a:noFill/>
                    </a:lnT>
                    <a:lnB>
                      <a:noFill/>
                    </a:lnB>
                  </a:tcPr>
                </a:tc>
                <a:tc hMerge="1">
                  <a:txBody>
                    <a:bodyPr/>
                    <a:lstStyle/>
                    <a:p>
                      <a:endParaRPr lang="en-US"/>
                    </a:p>
                  </a:txBody>
                  <a:tcPr/>
                </a:tc>
              </a:tr>
              <a:tr h="365355">
                <a:tc>
                  <a:txBody>
                    <a:bodyPr/>
                    <a:lstStyle/>
                    <a:p>
                      <a:r>
                        <a:rPr lang="en-US"/>
                        <a:t>Education: </a:t>
                      </a:r>
                    </a:p>
                  </a:txBody>
                  <a:tcPr marL="28575">
                    <a:lnL>
                      <a:noFill/>
                    </a:lnL>
                    <a:lnR>
                      <a:noFill/>
                    </a:lnR>
                    <a:lnT>
                      <a:noFill/>
                    </a:lnT>
                    <a:lnB>
                      <a:noFill/>
                    </a:lnB>
                  </a:tcPr>
                </a:tc>
                <a:tc gridSpan="2">
                  <a:txBody>
                    <a:bodyPr/>
                    <a:lstStyle/>
                    <a:p>
                      <a:r>
                        <a:rPr lang="en-US"/>
                        <a:t>None</a:t>
                      </a:r>
                    </a:p>
                  </a:txBody>
                  <a:tcPr marL="28575">
                    <a:lnL>
                      <a:noFill/>
                    </a:lnL>
                    <a:lnR>
                      <a:noFill/>
                    </a:lnR>
                    <a:lnT>
                      <a:noFill/>
                    </a:lnT>
                    <a:lnB>
                      <a:noFill/>
                    </a:lnB>
                  </a:tcPr>
                </a:tc>
                <a:tc hMerge="1">
                  <a:txBody>
                    <a:bodyPr/>
                    <a:lstStyle/>
                    <a:p>
                      <a:endParaRPr lang="en-US"/>
                    </a:p>
                  </a:txBody>
                  <a:tcPr/>
                </a:tc>
              </a:tr>
              <a:tr h="365355">
                <a:tc>
                  <a:txBody>
                    <a:bodyPr/>
                    <a:lstStyle/>
                    <a:p>
                      <a:r>
                        <a:rPr lang="en-US"/>
                        <a:t>Openings: </a:t>
                      </a:r>
                    </a:p>
                  </a:txBody>
                  <a:tcPr marL="28575">
                    <a:lnL>
                      <a:noFill/>
                    </a:lnL>
                    <a:lnR>
                      <a:noFill/>
                    </a:lnR>
                    <a:lnT>
                      <a:noFill/>
                    </a:lnT>
                    <a:lnB>
                      <a:noFill/>
                    </a:lnB>
                  </a:tcPr>
                </a:tc>
                <a:tc gridSpan="2">
                  <a:txBody>
                    <a:bodyPr/>
                    <a:lstStyle/>
                    <a:p>
                      <a:r>
                        <a:rPr lang="en-US" dirty="0"/>
                        <a:t>1</a:t>
                      </a:r>
                    </a:p>
                  </a:txBody>
                  <a:tcPr marL="28575">
                    <a:lnL>
                      <a:noFill/>
                    </a:lnL>
                    <a:lnR>
                      <a:noFill/>
                    </a:lnR>
                    <a:lnT>
                      <a:noFill/>
                    </a:lnT>
                    <a:lnB>
                      <a:noFill/>
                    </a:lnB>
                  </a:tcPr>
                </a:tc>
                <a:tc hMerge="1">
                  <a:txBody>
                    <a:bodyPr/>
                    <a:lstStyle/>
                    <a:p>
                      <a:endParaRPr lang="en-US"/>
                    </a:p>
                  </a:txBody>
                  <a:tcPr/>
                </a:tc>
              </a:tr>
            </a:tbl>
          </a:graphicData>
        </a:graphic>
      </p:graphicFrame>
    </p:spTree>
    <p:extLst>
      <p:ext uri="{BB962C8B-B14F-4D97-AF65-F5344CB8AC3E}">
        <p14:creationId xmlns:p14="http://schemas.microsoft.com/office/powerpoint/2010/main" val="2428394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3" y="0"/>
            <a:ext cx="10943822" cy="1880315"/>
          </a:xfrm>
        </p:spPr>
        <p:txBody>
          <a:bodyPr/>
          <a:lstStyle/>
          <a:p>
            <a:r>
              <a:rPr lang="en-US" dirty="0" smtClean="0"/>
              <a:t>Google the job description!!</a:t>
            </a:r>
            <a:endParaRPr lang="en-US" dirty="0"/>
          </a:p>
        </p:txBody>
      </p:sp>
      <p:pic>
        <p:nvPicPr>
          <p:cNvPr id="3" name="Picture 2"/>
          <p:cNvPicPr>
            <a:picLocks noChangeAspect="1"/>
          </p:cNvPicPr>
          <p:nvPr/>
        </p:nvPicPr>
        <p:blipFill rotWithShape="1">
          <a:blip r:embed="rId2"/>
          <a:srcRect l="377" r="45974" b="30150"/>
          <a:stretch/>
        </p:blipFill>
        <p:spPr>
          <a:xfrm>
            <a:off x="4340182" y="1291106"/>
            <a:ext cx="6980348" cy="5109693"/>
          </a:xfrm>
          <a:prstGeom prst="rect">
            <a:avLst/>
          </a:prstGeom>
        </p:spPr>
      </p:pic>
    </p:spTree>
    <p:extLst>
      <p:ext uri="{BB962C8B-B14F-4D97-AF65-F5344CB8AC3E}">
        <p14:creationId xmlns:p14="http://schemas.microsoft.com/office/powerpoint/2010/main" val="1446011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47" y="206061"/>
            <a:ext cx="4607416" cy="2614411"/>
          </a:xfrm>
        </p:spPr>
        <p:txBody>
          <a:bodyPr/>
          <a:lstStyle/>
          <a:p>
            <a:r>
              <a:rPr lang="en-US" dirty="0" smtClean="0"/>
              <a:t>Then use keywords from the job description</a:t>
            </a:r>
            <a:endParaRPr lang="en-US" dirty="0"/>
          </a:p>
        </p:txBody>
      </p:sp>
      <p:pic>
        <p:nvPicPr>
          <p:cNvPr id="4" name="Picture 3"/>
          <p:cNvPicPr>
            <a:picLocks noChangeAspect="1"/>
          </p:cNvPicPr>
          <p:nvPr/>
        </p:nvPicPr>
        <p:blipFill rotWithShape="1">
          <a:blip r:embed="rId2"/>
          <a:srcRect l="14729" t="12984" r="56566" b="11664"/>
          <a:stretch/>
        </p:blipFill>
        <p:spPr>
          <a:xfrm>
            <a:off x="5821249" y="206061"/>
            <a:ext cx="4378819" cy="6462532"/>
          </a:xfrm>
          <a:prstGeom prst="rect">
            <a:avLst/>
          </a:prstGeom>
        </p:spPr>
      </p:pic>
      <p:sp>
        <p:nvSpPr>
          <p:cNvPr id="5" name="Flowchart: Alternate Process 4"/>
          <p:cNvSpPr/>
          <p:nvPr/>
        </p:nvSpPr>
        <p:spPr>
          <a:xfrm>
            <a:off x="1561564" y="3438659"/>
            <a:ext cx="3512712" cy="1506828"/>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60000"/>
                    <a:lumOff val="40000"/>
                  </a:schemeClr>
                </a:solidFill>
              </a:rPr>
              <a:t>A Job Description is simply that – a description of the duties for a particular job!</a:t>
            </a:r>
            <a:endParaRPr lang="en-US" dirty="0">
              <a:solidFill>
                <a:schemeClr val="bg2">
                  <a:lumMod val="60000"/>
                  <a:lumOff val="40000"/>
                </a:schemeClr>
              </a:solidFill>
            </a:endParaRPr>
          </a:p>
        </p:txBody>
      </p:sp>
    </p:spTree>
    <p:extLst>
      <p:ext uri="{BB962C8B-B14F-4D97-AF65-F5344CB8AC3E}">
        <p14:creationId xmlns:p14="http://schemas.microsoft.com/office/powerpoint/2010/main" val="782883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3" y="0"/>
            <a:ext cx="10943822" cy="1880315"/>
          </a:xfrm>
        </p:spPr>
        <p:txBody>
          <a:bodyPr/>
          <a:lstStyle/>
          <a:p>
            <a:r>
              <a:rPr lang="en-US" dirty="0" smtClean="0"/>
              <a:t>Then start building your keyword list and customizing your resume!</a:t>
            </a:r>
            <a:endParaRPr lang="en-US" dirty="0"/>
          </a:p>
        </p:txBody>
      </p:sp>
      <p:pic>
        <p:nvPicPr>
          <p:cNvPr id="4" name="Picture 3"/>
          <p:cNvPicPr>
            <a:picLocks noChangeAspect="1"/>
          </p:cNvPicPr>
          <p:nvPr/>
        </p:nvPicPr>
        <p:blipFill rotWithShape="1">
          <a:blip r:embed="rId2"/>
          <a:srcRect l="25221" t="21610" r="21526" b="9903"/>
          <a:stretch/>
        </p:blipFill>
        <p:spPr>
          <a:xfrm>
            <a:off x="4018209" y="1558343"/>
            <a:ext cx="6928833" cy="5009881"/>
          </a:xfrm>
          <a:prstGeom prst="rect">
            <a:avLst/>
          </a:prstGeom>
        </p:spPr>
      </p:pic>
    </p:spTree>
    <p:extLst>
      <p:ext uri="{BB962C8B-B14F-4D97-AF65-F5344CB8AC3E}">
        <p14:creationId xmlns:p14="http://schemas.microsoft.com/office/powerpoint/2010/main" val="1704076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Open the job </a:t>
            </a:r>
            <a:r>
              <a:rPr lang="en-US" dirty="0" err="1" smtClean="0"/>
              <a:t>announcemeNt</a:t>
            </a:r>
            <a:endParaRPr lang="en-US" dirty="0"/>
          </a:p>
        </p:txBody>
      </p:sp>
      <p:pic>
        <p:nvPicPr>
          <p:cNvPr id="4" name="Picture 3"/>
          <p:cNvPicPr>
            <a:picLocks noChangeAspect="1"/>
          </p:cNvPicPr>
          <p:nvPr/>
        </p:nvPicPr>
        <p:blipFill rotWithShape="1">
          <a:blip r:embed="rId2"/>
          <a:srcRect l="21163" t="21171" r="20536" b="10080"/>
          <a:stretch/>
        </p:blipFill>
        <p:spPr>
          <a:xfrm>
            <a:off x="3584184" y="2065867"/>
            <a:ext cx="6886339" cy="4565561"/>
          </a:xfrm>
          <a:prstGeom prst="rect">
            <a:avLst/>
          </a:prstGeom>
        </p:spPr>
      </p:pic>
    </p:spTree>
    <p:extLst>
      <p:ext uri="{BB962C8B-B14F-4D97-AF65-F5344CB8AC3E}">
        <p14:creationId xmlns:p14="http://schemas.microsoft.com/office/powerpoint/2010/main" val="1464518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3" y="0"/>
            <a:ext cx="10131425" cy="1456267"/>
          </a:xfrm>
        </p:spPr>
        <p:txBody>
          <a:bodyPr/>
          <a:lstStyle/>
          <a:p>
            <a:r>
              <a:rPr lang="en-US" dirty="0" smtClean="0"/>
              <a:t>Step 2:  Highlight the </a:t>
            </a:r>
            <a:r>
              <a:rPr lang="en-US" b="1" u="sng" dirty="0" smtClean="0">
                <a:solidFill>
                  <a:srgbClr val="FF0000"/>
                </a:solidFill>
              </a:rPr>
              <a:t>KEYWORDS</a:t>
            </a:r>
            <a:endParaRPr lang="en-US" b="1" u="sng" dirty="0">
              <a:solidFill>
                <a:srgbClr val="FF0000"/>
              </a:solidFill>
            </a:endParaRPr>
          </a:p>
        </p:txBody>
      </p:sp>
      <p:pic>
        <p:nvPicPr>
          <p:cNvPr id="3" name="Picture 2"/>
          <p:cNvPicPr>
            <a:picLocks noChangeAspect="1"/>
          </p:cNvPicPr>
          <p:nvPr/>
        </p:nvPicPr>
        <p:blipFill rotWithShape="1">
          <a:blip r:embed="rId2"/>
          <a:srcRect l="18193" t="11401" r="22714" b="14831"/>
          <a:stretch/>
        </p:blipFill>
        <p:spPr>
          <a:xfrm>
            <a:off x="2694452" y="1456268"/>
            <a:ext cx="7338675" cy="5150594"/>
          </a:xfrm>
          <a:prstGeom prst="rect">
            <a:avLst/>
          </a:prstGeom>
        </p:spPr>
      </p:pic>
      <p:sp>
        <p:nvSpPr>
          <p:cNvPr id="5" name="Notched Right Arrow 4"/>
          <p:cNvSpPr/>
          <p:nvPr/>
        </p:nvSpPr>
        <p:spPr>
          <a:xfrm rot="19303053">
            <a:off x="3157484" y="1577716"/>
            <a:ext cx="566691" cy="50312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360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3" y="0"/>
            <a:ext cx="3274965" cy="3322749"/>
          </a:xfrm>
        </p:spPr>
        <p:txBody>
          <a:bodyPr/>
          <a:lstStyle/>
          <a:p>
            <a:r>
              <a:rPr lang="en-US" dirty="0" smtClean="0"/>
              <a:t>Step 3:  Matching</a:t>
            </a:r>
            <a:br>
              <a:rPr lang="en-US" dirty="0" smtClean="0"/>
            </a:br>
            <a:r>
              <a:rPr lang="en-US" b="1" u="sng" dirty="0" smtClean="0">
                <a:solidFill>
                  <a:srgbClr val="FF0000"/>
                </a:solidFill>
              </a:rPr>
              <a:t>KEYWORDS </a:t>
            </a:r>
            <a:r>
              <a:rPr lang="en-US" dirty="0" smtClean="0"/>
              <a:t>with Skills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37744188"/>
              </p:ext>
            </p:extLst>
          </p:nvPr>
        </p:nvGraphicFramePr>
        <p:xfrm>
          <a:off x="3819098" y="244700"/>
          <a:ext cx="8235527" cy="5687308"/>
        </p:xfrm>
        <a:graphic>
          <a:graphicData uri="http://schemas.openxmlformats.org/drawingml/2006/table">
            <a:tbl>
              <a:tblPr firstRow="1" firstCol="1" bandRow="1">
                <a:tableStyleId>{5C22544A-7EE6-4342-B048-85BDC9FD1C3A}</a:tableStyleId>
              </a:tblPr>
              <a:tblGrid>
                <a:gridCol w="4459528"/>
                <a:gridCol w="3775999"/>
              </a:tblGrid>
              <a:tr h="306995">
                <a:tc>
                  <a:txBody>
                    <a:bodyPr/>
                    <a:lstStyle/>
                    <a:p>
                      <a:pPr marL="0" marR="0" algn="ctr">
                        <a:spcBef>
                          <a:spcPts val="0"/>
                        </a:spcBef>
                        <a:spcAft>
                          <a:spcPts val="0"/>
                        </a:spcAft>
                      </a:pPr>
                      <a:r>
                        <a:rPr lang="en-US" sz="2400" dirty="0">
                          <a:solidFill>
                            <a:schemeClr val="bg1"/>
                          </a:solidFill>
                          <a:effectLst/>
                          <a:highlight>
                            <a:srgbClr val="FFFF00"/>
                          </a:highlight>
                        </a:rPr>
                        <a:t>KEYWORDS</a:t>
                      </a:r>
                      <a:endPar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c>
                  <a:txBody>
                    <a:bodyPr/>
                    <a:lstStyle/>
                    <a:p>
                      <a:pPr marL="0" marR="0" algn="ctr">
                        <a:spcBef>
                          <a:spcPts val="0"/>
                        </a:spcBef>
                        <a:spcAft>
                          <a:spcPts val="0"/>
                        </a:spcAft>
                      </a:pPr>
                      <a:r>
                        <a:rPr lang="en-US" sz="2400">
                          <a:effectLst/>
                        </a:rPr>
                        <a:t>How to list a skill that relates:</a:t>
                      </a:r>
                      <a:endParaRPr lang="en-US" sz="2400">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r>
              <a:tr h="1200310">
                <a:tc>
                  <a:txBody>
                    <a:bodyPr/>
                    <a:lstStyle/>
                    <a:p>
                      <a:pPr marL="0" marR="0" algn="l">
                        <a:spcBef>
                          <a:spcPts val="0"/>
                        </a:spcBef>
                        <a:spcAft>
                          <a:spcPts val="0"/>
                        </a:spcAft>
                      </a:pPr>
                      <a:r>
                        <a:rPr lang="en-US" sz="2400" dirty="0">
                          <a:solidFill>
                            <a:schemeClr val="bg1"/>
                          </a:solidFill>
                          <a:effectLst/>
                          <a:highlight>
                            <a:srgbClr val="FFFF00"/>
                          </a:highlight>
                        </a:rPr>
                        <a:t>breakfast/lunch restaurant</a:t>
                      </a:r>
                      <a:endParaRPr lang="en-US" sz="2400" dirty="0">
                        <a:solidFill>
                          <a:schemeClr val="bg1"/>
                        </a:solidFill>
                        <a:effectLst/>
                      </a:endParaRPr>
                    </a:p>
                    <a:p>
                      <a:pPr marL="0" marR="0" algn="l">
                        <a:spcBef>
                          <a:spcPts val="0"/>
                        </a:spcBef>
                        <a:spcAft>
                          <a:spcPts val="0"/>
                        </a:spcAft>
                      </a:pPr>
                      <a:r>
                        <a:rPr lang="en-US" sz="2400" dirty="0">
                          <a:solidFill>
                            <a:schemeClr val="bg1"/>
                          </a:solidFill>
                          <a:effectLst/>
                          <a:highlight>
                            <a:srgbClr val="FFFF00"/>
                          </a:highlight>
                        </a:rPr>
                        <a:t> </a:t>
                      </a:r>
                      <a:endParaRPr lang="en-US" sz="2400" dirty="0">
                        <a:solidFill>
                          <a:schemeClr val="bg1"/>
                        </a:solidFill>
                        <a:effectLst/>
                      </a:endParaRPr>
                    </a:p>
                    <a:p>
                      <a:pPr marL="0" marR="0" algn="l">
                        <a:spcBef>
                          <a:spcPts val="0"/>
                        </a:spcBef>
                        <a:spcAft>
                          <a:spcPts val="0"/>
                        </a:spcAft>
                      </a:pPr>
                      <a:r>
                        <a:rPr lang="en-US" sz="2400" dirty="0">
                          <a:solidFill>
                            <a:schemeClr val="bg1"/>
                          </a:solidFill>
                          <a:effectLst/>
                          <a:highlight>
                            <a:srgbClr val="FFFF00"/>
                          </a:highlight>
                        </a:rPr>
                        <a:t>6:30am - 2:30pm</a:t>
                      </a:r>
                      <a:endPar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c>
                  <a:txBody>
                    <a:bodyPr/>
                    <a:lstStyle/>
                    <a:p>
                      <a:pPr marL="0" marR="0" algn="l">
                        <a:spcBef>
                          <a:spcPts val="0"/>
                        </a:spcBef>
                        <a:spcAft>
                          <a:spcPts val="0"/>
                        </a:spcAft>
                      </a:pPr>
                      <a:r>
                        <a:rPr lang="en-US" sz="2400" dirty="0">
                          <a:effectLst/>
                        </a:rPr>
                        <a:t>*Morning Person (don’t put this if you are not a morning person…)</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r>
              <a:tr h="463638">
                <a:tc>
                  <a:txBody>
                    <a:bodyPr/>
                    <a:lstStyle/>
                    <a:p>
                      <a:pPr marL="0" marR="0" algn="l">
                        <a:spcBef>
                          <a:spcPts val="0"/>
                        </a:spcBef>
                        <a:spcAft>
                          <a:spcPts val="0"/>
                        </a:spcAft>
                      </a:pPr>
                      <a:r>
                        <a:rPr lang="en-US" sz="2400" dirty="0">
                          <a:solidFill>
                            <a:schemeClr val="bg1"/>
                          </a:solidFill>
                          <a:effectLst/>
                          <a:highlight>
                            <a:srgbClr val="FFFF00"/>
                          </a:highlight>
                        </a:rPr>
                        <a:t>Host/Bus/Cashier</a:t>
                      </a:r>
                      <a:endPar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c>
                  <a:txBody>
                    <a:bodyPr/>
                    <a:lstStyle/>
                    <a:p>
                      <a:pPr marL="0" marR="0" algn="l">
                        <a:spcBef>
                          <a:spcPts val="0"/>
                        </a:spcBef>
                        <a:spcAft>
                          <a:spcPts val="0"/>
                        </a:spcAft>
                      </a:pPr>
                      <a:r>
                        <a:rPr lang="en-US" sz="2400" dirty="0">
                          <a:effectLst/>
                        </a:rPr>
                        <a:t>This is the job title</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r>
              <a:tr h="1026093">
                <a:tc>
                  <a:txBody>
                    <a:bodyPr/>
                    <a:lstStyle/>
                    <a:p>
                      <a:pPr marL="0" marR="0" algn="l">
                        <a:spcBef>
                          <a:spcPts val="0"/>
                        </a:spcBef>
                        <a:spcAft>
                          <a:spcPts val="0"/>
                        </a:spcAft>
                      </a:pPr>
                      <a:r>
                        <a:rPr lang="en-US" sz="2400" dirty="0">
                          <a:solidFill>
                            <a:schemeClr val="bg1"/>
                          </a:solidFill>
                          <a:effectLst/>
                          <a:highlight>
                            <a:srgbClr val="FFFF00"/>
                          </a:highlight>
                        </a:rPr>
                        <a:t>greeting and seating customers</a:t>
                      </a:r>
                      <a:r>
                        <a:rPr lang="en-US" sz="2400" dirty="0">
                          <a:solidFill>
                            <a:schemeClr val="bg1"/>
                          </a:solidFill>
                          <a:effectLst/>
                        </a:rPr>
                        <a:t>:  </a:t>
                      </a:r>
                      <a:r>
                        <a:rPr lang="en-US" sz="2400" dirty="0" smtClean="0">
                          <a:solidFill>
                            <a:schemeClr val="bg1"/>
                          </a:solidFill>
                          <a:effectLst/>
                        </a:rPr>
                        <a:t>(This </a:t>
                      </a:r>
                      <a:r>
                        <a:rPr lang="en-US" sz="2400" dirty="0">
                          <a:solidFill>
                            <a:schemeClr val="bg1"/>
                          </a:solidFill>
                          <a:effectLst/>
                        </a:rPr>
                        <a:t>requires good customer service skills and the ability to find out what someone needs and where they would like to sit and then direct them there.  You most likely would also get them water and tell them who their wait person is</a:t>
                      </a:r>
                      <a:r>
                        <a:rPr lang="en-US" sz="2400" dirty="0" smtClean="0">
                          <a:solidFill>
                            <a:schemeClr val="bg1"/>
                          </a:solidFill>
                          <a:effectLst/>
                        </a:rPr>
                        <a:t>.)</a:t>
                      </a:r>
                      <a:endPar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c>
                  <a:txBody>
                    <a:bodyPr/>
                    <a:lstStyle/>
                    <a:p>
                      <a:pPr marL="0" marR="0" algn="l">
                        <a:spcBef>
                          <a:spcPts val="0"/>
                        </a:spcBef>
                        <a:spcAft>
                          <a:spcPts val="0"/>
                        </a:spcAft>
                      </a:pPr>
                      <a:r>
                        <a:rPr lang="en-US" sz="2400" dirty="0">
                          <a:effectLst/>
                        </a:rPr>
                        <a:t>*Greet Customers (who can’t say “hello” and “welcome to our restaurant”?)</a:t>
                      </a:r>
                    </a:p>
                    <a:p>
                      <a:pPr marL="0" marR="0" algn="l">
                        <a:spcBef>
                          <a:spcPts val="0"/>
                        </a:spcBef>
                        <a:spcAft>
                          <a:spcPts val="0"/>
                        </a:spcAft>
                      </a:pPr>
                      <a:r>
                        <a:rPr lang="en-US" sz="2400" dirty="0">
                          <a:effectLst/>
                        </a:rPr>
                        <a:t>*Determine/Take Customers’ Needs  Orders</a:t>
                      </a:r>
                    </a:p>
                    <a:p>
                      <a:pPr marL="0" marR="0" algn="l">
                        <a:spcBef>
                          <a:spcPts val="0"/>
                        </a:spcBef>
                        <a:spcAft>
                          <a:spcPts val="0"/>
                        </a:spcAft>
                      </a:pPr>
                      <a:r>
                        <a:rPr lang="en-US" sz="2400" dirty="0">
                          <a:effectLst/>
                        </a:rPr>
                        <a:t>*Direct customers to table </a:t>
                      </a:r>
                    </a:p>
                    <a:p>
                      <a:pPr marL="0" marR="0" algn="l">
                        <a:spcBef>
                          <a:spcPts val="0"/>
                        </a:spcBef>
                        <a:spcAft>
                          <a:spcPts val="0"/>
                        </a:spcAft>
                      </a:pPr>
                      <a:r>
                        <a:rPr lang="en-US" sz="2400" dirty="0">
                          <a:effectLst/>
                        </a:rPr>
                        <a:t>*Ensure customers have menus and water</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r>
            </a:tbl>
          </a:graphicData>
        </a:graphic>
      </p:graphicFrame>
    </p:spTree>
    <p:extLst>
      <p:ext uri="{BB962C8B-B14F-4D97-AF65-F5344CB8AC3E}">
        <p14:creationId xmlns:p14="http://schemas.microsoft.com/office/powerpoint/2010/main" val="2648437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1469331"/>
              </p:ext>
            </p:extLst>
          </p:nvPr>
        </p:nvGraphicFramePr>
        <p:xfrm>
          <a:off x="450761" y="244700"/>
          <a:ext cx="11487954" cy="6259130"/>
        </p:xfrm>
        <a:graphic>
          <a:graphicData uri="http://schemas.openxmlformats.org/drawingml/2006/table">
            <a:tbl>
              <a:tblPr firstRow="1" firstCol="1" bandRow="1">
                <a:tableStyleId>{5C22544A-7EE6-4342-B048-85BDC9FD1C3A}</a:tableStyleId>
              </a:tblPr>
              <a:tblGrid>
                <a:gridCol w="6220713"/>
                <a:gridCol w="5267241"/>
              </a:tblGrid>
              <a:tr h="2503652">
                <a:tc>
                  <a:txBody>
                    <a:bodyPr/>
                    <a:lstStyle/>
                    <a:p>
                      <a:pPr marL="0" marR="0" algn="l">
                        <a:spcBef>
                          <a:spcPts val="0"/>
                        </a:spcBef>
                        <a:spcAft>
                          <a:spcPts val="0"/>
                        </a:spcAft>
                      </a:pPr>
                      <a:r>
                        <a:rPr lang="en-US" sz="2400" dirty="0">
                          <a:solidFill>
                            <a:schemeClr val="bg1"/>
                          </a:solidFill>
                          <a:effectLst/>
                          <a:highlight>
                            <a:srgbClr val="FFFF00"/>
                          </a:highlight>
                        </a:rPr>
                        <a:t>busing tables</a:t>
                      </a:r>
                      <a:r>
                        <a:rPr lang="en-US" sz="2400" dirty="0">
                          <a:solidFill>
                            <a:schemeClr val="bg1"/>
                          </a:solidFill>
                          <a:effectLst/>
                        </a:rPr>
                        <a:t>:  This involves doing a good job cleaning tables by clearing dishes and disinfecting while wiping down the table, make sure salt/pepper/sugar are clean and ready for the next customer as well as reset the table</a:t>
                      </a:r>
                      <a:endPar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c>
                  <a:txBody>
                    <a:bodyPr/>
                    <a:lstStyle/>
                    <a:p>
                      <a:pPr marL="0" marR="0" algn="l">
                        <a:spcBef>
                          <a:spcPts val="0"/>
                        </a:spcBef>
                        <a:spcAft>
                          <a:spcPts val="0"/>
                        </a:spcAft>
                      </a:pPr>
                      <a:r>
                        <a:rPr lang="en-US" sz="2400" dirty="0">
                          <a:effectLst/>
                        </a:rPr>
                        <a:t>*Clearing tables (don’t you do this at home or when babysitting?)</a:t>
                      </a:r>
                    </a:p>
                    <a:p>
                      <a:pPr marL="0" marR="0" algn="l">
                        <a:spcBef>
                          <a:spcPts val="0"/>
                        </a:spcBef>
                        <a:spcAft>
                          <a:spcPts val="0"/>
                        </a:spcAft>
                      </a:pPr>
                      <a:r>
                        <a:rPr lang="en-US" sz="2400" dirty="0">
                          <a:effectLst/>
                        </a:rPr>
                        <a:t>*Disinfecting tables and condiment containers</a:t>
                      </a:r>
                    </a:p>
                    <a:p>
                      <a:pPr marL="0" marR="0" algn="l">
                        <a:spcBef>
                          <a:spcPts val="0"/>
                        </a:spcBef>
                        <a:spcAft>
                          <a:spcPts val="0"/>
                        </a:spcAft>
                      </a:pPr>
                      <a:r>
                        <a:rPr lang="en-US" sz="2400" dirty="0">
                          <a:effectLst/>
                        </a:rPr>
                        <a:t>*Proper Table Setting</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r>
              <a:tr h="1877739">
                <a:tc>
                  <a:txBody>
                    <a:bodyPr/>
                    <a:lstStyle/>
                    <a:p>
                      <a:pPr marL="0" marR="0" algn="l">
                        <a:spcBef>
                          <a:spcPts val="0"/>
                        </a:spcBef>
                        <a:spcAft>
                          <a:spcPts val="0"/>
                        </a:spcAft>
                      </a:pPr>
                      <a:r>
                        <a:rPr lang="en-US" sz="2400" dirty="0">
                          <a:solidFill>
                            <a:schemeClr val="bg1"/>
                          </a:solidFill>
                          <a:effectLst/>
                          <a:highlight>
                            <a:srgbClr val="FFFF00"/>
                          </a:highlight>
                        </a:rPr>
                        <a:t>picking up the floor</a:t>
                      </a:r>
                      <a:endPar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c>
                  <a:txBody>
                    <a:bodyPr/>
                    <a:lstStyle/>
                    <a:p>
                      <a:pPr marL="0" marR="0" algn="l">
                        <a:spcBef>
                          <a:spcPts val="0"/>
                        </a:spcBef>
                        <a:spcAft>
                          <a:spcPts val="0"/>
                        </a:spcAft>
                      </a:pPr>
                      <a:r>
                        <a:rPr lang="en-US" sz="2400" dirty="0">
                          <a:effectLst/>
                        </a:rPr>
                        <a:t>*Vacuuming </a:t>
                      </a:r>
                    </a:p>
                    <a:p>
                      <a:pPr marL="0" marR="0" algn="l">
                        <a:spcBef>
                          <a:spcPts val="0"/>
                        </a:spcBef>
                        <a:spcAft>
                          <a:spcPts val="0"/>
                        </a:spcAft>
                      </a:pPr>
                      <a:r>
                        <a:rPr lang="en-US" sz="2400" dirty="0">
                          <a:effectLst/>
                        </a:rPr>
                        <a:t>*Cleaning with a variety of tools (Can you sweep?  Vacuum?  Pick things up with your hands?</a:t>
                      </a:r>
                    </a:p>
                    <a:p>
                      <a:pPr marL="0" marR="0" algn="l">
                        <a:spcBef>
                          <a:spcPts val="0"/>
                        </a:spcBef>
                        <a:spcAft>
                          <a:spcPts val="0"/>
                        </a:spcAft>
                      </a:pPr>
                      <a:r>
                        <a:rPr lang="en-US" sz="2400" dirty="0">
                          <a:effectLst/>
                        </a:rPr>
                        <a:t> </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r>
              <a:tr h="1877739">
                <a:tc>
                  <a:txBody>
                    <a:bodyPr/>
                    <a:lstStyle/>
                    <a:p>
                      <a:pPr marL="0" marR="0" algn="l">
                        <a:spcBef>
                          <a:spcPts val="0"/>
                        </a:spcBef>
                        <a:spcAft>
                          <a:spcPts val="0"/>
                        </a:spcAft>
                      </a:pPr>
                      <a:r>
                        <a:rPr lang="en-US" sz="2400" dirty="0">
                          <a:solidFill>
                            <a:schemeClr val="bg1"/>
                          </a:solidFill>
                          <a:effectLst/>
                          <a:highlight>
                            <a:srgbClr val="FFFF00"/>
                          </a:highlight>
                        </a:rPr>
                        <a:t>taking to-go-orders</a:t>
                      </a:r>
                      <a:endPar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c>
                  <a:txBody>
                    <a:bodyPr/>
                    <a:lstStyle/>
                    <a:p>
                      <a:pPr marL="0" marR="0" algn="l">
                        <a:spcBef>
                          <a:spcPts val="0"/>
                        </a:spcBef>
                        <a:spcAft>
                          <a:spcPts val="0"/>
                        </a:spcAft>
                      </a:pPr>
                      <a:r>
                        <a:rPr lang="en-US" sz="2400" dirty="0">
                          <a:effectLst/>
                        </a:rPr>
                        <a:t>*Determine/Take Customers’ Needs  Orders (You already listed this so it doesn’t need to be listed twice)</a:t>
                      </a:r>
                    </a:p>
                    <a:p>
                      <a:pPr marL="0" marR="0" algn="l">
                        <a:spcBef>
                          <a:spcPts val="0"/>
                        </a:spcBef>
                        <a:spcAft>
                          <a:spcPts val="0"/>
                        </a:spcAft>
                      </a:pPr>
                      <a:r>
                        <a:rPr lang="en-US" sz="2400" dirty="0">
                          <a:effectLst/>
                        </a:rPr>
                        <a:t> </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r>
            </a:tbl>
          </a:graphicData>
        </a:graphic>
      </p:graphicFrame>
    </p:spTree>
    <p:extLst>
      <p:ext uri="{BB962C8B-B14F-4D97-AF65-F5344CB8AC3E}">
        <p14:creationId xmlns:p14="http://schemas.microsoft.com/office/powerpoint/2010/main" val="4062056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9798851"/>
              </p:ext>
            </p:extLst>
          </p:nvPr>
        </p:nvGraphicFramePr>
        <p:xfrm>
          <a:off x="3219718" y="244700"/>
          <a:ext cx="8036417" cy="6053069"/>
        </p:xfrm>
        <a:graphic>
          <a:graphicData uri="http://schemas.openxmlformats.org/drawingml/2006/table">
            <a:tbl>
              <a:tblPr firstRow="1" firstCol="1" bandRow="1">
                <a:tableStyleId>{5C22544A-7EE6-4342-B048-85BDC9FD1C3A}</a:tableStyleId>
              </a:tblPr>
              <a:tblGrid>
                <a:gridCol w="4351710"/>
                <a:gridCol w="3684707"/>
              </a:tblGrid>
              <a:tr h="1947295">
                <a:tc>
                  <a:txBody>
                    <a:bodyPr/>
                    <a:lstStyle/>
                    <a:p>
                      <a:pPr marL="0" marR="0" algn="l">
                        <a:spcBef>
                          <a:spcPts val="0"/>
                        </a:spcBef>
                        <a:spcAft>
                          <a:spcPts val="0"/>
                        </a:spcAft>
                      </a:pPr>
                      <a:r>
                        <a:rPr lang="en-US" sz="2400" dirty="0">
                          <a:solidFill>
                            <a:schemeClr val="bg1"/>
                          </a:solidFill>
                          <a:effectLst/>
                          <a:highlight>
                            <a:srgbClr val="FFFF00"/>
                          </a:highlight>
                        </a:rPr>
                        <a:t>serving as cashier</a:t>
                      </a:r>
                      <a:endPar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c>
                  <a:txBody>
                    <a:bodyPr/>
                    <a:lstStyle/>
                    <a:p>
                      <a:pPr marL="0" marR="0" algn="l">
                        <a:spcBef>
                          <a:spcPts val="0"/>
                        </a:spcBef>
                        <a:spcAft>
                          <a:spcPts val="0"/>
                        </a:spcAft>
                      </a:pPr>
                      <a:r>
                        <a:rPr lang="en-US" sz="2400" dirty="0">
                          <a:effectLst/>
                        </a:rPr>
                        <a:t>*Operate cash register (If you can)</a:t>
                      </a:r>
                    </a:p>
                    <a:p>
                      <a:pPr marL="0" marR="0" algn="l">
                        <a:spcBef>
                          <a:spcPts val="0"/>
                        </a:spcBef>
                        <a:spcAft>
                          <a:spcPts val="0"/>
                        </a:spcAft>
                      </a:pPr>
                      <a:r>
                        <a:rPr lang="en-US" sz="2400" dirty="0">
                          <a:effectLst/>
                        </a:rPr>
                        <a:t>*Money Counting</a:t>
                      </a:r>
                    </a:p>
                    <a:p>
                      <a:pPr marL="0" marR="0" algn="l">
                        <a:spcBef>
                          <a:spcPts val="0"/>
                        </a:spcBef>
                        <a:spcAft>
                          <a:spcPts val="0"/>
                        </a:spcAft>
                      </a:pPr>
                      <a:r>
                        <a:rPr lang="en-US" sz="2400" dirty="0">
                          <a:effectLst/>
                        </a:rPr>
                        <a:t>*Make Change (if you can)</a:t>
                      </a:r>
                    </a:p>
                    <a:p>
                      <a:pPr marL="0" marR="0" algn="l">
                        <a:spcBef>
                          <a:spcPts val="0"/>
                        </a:spcBef>
                        <a:spcAft>
                          <a:spcPts val="0"/>
                        </a:spcAft>
                      </a:pPr>
                      <a:r>
                        <a:rPr lang="en-US" sz="2400" dirty="0">
                          <a:effectLst/>
                        </a:rPr>
                        <a:t> </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r>
              <a:tr h="1379561">
                <a:tc>
                  <a:txBody>
                    <a:bodyPr/>
                    <a:lstStyle/>
                    <a:p>
                      <a:pPr marL="0" marR="0" algn="l">
                        <a:spcBef>
                          <a:spcPts val="0"/>
                        </a:spcBef>
                        <a:spcAft>
                          <a:spcPts val="0"/>
                        </a:spcAft>
                      </a:pPr>
                      <a:r>
                        <a:rPr lang="en-US" sz="2400" dirty="0">
                          <a:solidFill>
                            <a:schemeClr val="bg1"/>
                          </a:solidFill>
                          <a:effectLst/>
                          <a:highlight>
                            <a:srgbClr val="FFFF00"/>
                          </a:highlight>
                        </a:rPr>
                        <a:t>Experience with POS (POS stands for Point of Sale for credit and debit cards)</a:t>
                      </a:r>
                      <a:endPar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c>
                  <a:txBody>
                    <a:bodyPr/>
                    <a:lstStyle/>
                    <a:p>
                      <a:pPr marL="0" marR="0" algn="l">
                        <a:spcBef>
                          <a:spcPts val="0"/>
                        </a:spcBef>
                        <a:spcAft>
                          <a:spcPts val="0"/>
                        </a:spcAft>
                      </a:pPr>
                      <a:r>
                        <a:rPr lang="en-US" sz="2400" dirty="0">
                          <a:effectLst/>
                        </a:rPr>
                        <a:t>*Operate POS (if you can)</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r>
              <a:tr h="1168377">
                <a:tc>
                  <a:txBody>
                    <a:bodyPr/>
                    <a:lstStyle/>
                    <a:p>
                      <a:pPr marL="0" marR="0" algn="l">
                        <a:spcBef>
                          <a:spcPts val="0"/>
                        </a:spcBef>
                        <a:spcAft>
                          <a:spcPts val="0"/>
                        </a:spcAft>
                      </a:pPr>
                      <a:r>
                        <a:rPr lang="en-US" sz="2400" dirty="0">
                          <a:solidFill>
                            <a:schemeClr val="bg1"/>
                          </a:solidFill>
                          <a:effectLst/>
                          <a:highlight>
                            <a:srgbClr val="FFFF00"/>
                          </a:highlight>
                        </a:rPr>
                        <a:t>Host/Hostess</a:t>
                      </a:r>
                      <a:endPar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c>
                  <a:txBody>
                    <a:bodyPr/>
                    <a:lstStyle/>
                    <a:p>
                      <a:pPr marL="0" marR="0" algn="l">
                        <a:spcBef>
                          <a:spcPts val="0"/>
                        </a:spcBef>
                        <a:spcAft>
                          <a:spcPts val="0"/>
                        </a:spcAft>
                      </a:pPr>
                      <a:r>
                        <a:rPr lang="en-US" sz="2400" dirty="0">
                          <a:effectLst/>
                        </a:rPr>
                        <a:t>*Enjoy people</a:t>
                      </a:r>
                    </a:p>
                    <a:p>
                      <a:pPr marL="0" marR="0" algn="l">
                        <a:spcBef>
                          <a:spcPts val="0"/>
                        </a:spcBef>
                        <a:spcAft>
                          <a:spcPts val="0"/>
                        </a:spcAft>
                      </a:pPr>
                      <a:r>
                        <a:rPr lang="en-US" sz="2400" dirty="0">
                          <a:effectLst/>
                        </a:rPr>
                        <a:t>*Customer Service Oriented</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r>
              <a:tr h="1557836">
                <a:tc>
                  <a:txBody>
                    <a:bodyPr/>
                    <a:lstStyle/>
                    <a:p>
                      <a:pPr marL="0" marR="0" algn="l">
                        <a:spcBef>
                          <a:spcPts val="0"/>
                        </a:spcBef>
                        <a:spcAft>
                          <a:spcPts val="0"/>
                        </a:spcAft>
                      </a:pPr>
                      <a:r>
                        <a:rPr lang="en-US" sz="2400" dirty="0">
                          <a:solidFill>
                            <a:schemeClr val="bg1"/>
                          </a:solidFill>
                          <a:effectLst/>
                          <a:highlight>
                            <a:srgbClr val="FFFF00"/>
                          </a:highlight>
                        </a:rPr>
                        <a:t>professional appearance (No visible tattoos or visible piercing.)</a:t>
                      </a:r>
                      <a:endPar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c>
                  <a:txBody>
                    <a:bodyPr/>
                    <a:lstStyle/>
                    <a:p>
                      <a:pPr marL="0" marR="0" algn="l">
                        <a:spcBef>
                          <a:spcPts val="0"/>
                        </a:spcBef>
                        <a:spcAft>
                          <a:spcPts val="0"/>
                        </a:spcAft>
                      </a:pPr>
                      <a:r>
                        <a:rPr lang="en-US" sz="2400" dirty="0">
                          <a:effectLst/>
                        </a:rPr>
                        <a:t>*Professional Appearance (but not if you have visible tattoos or piercings you don’t plan on removing)</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6493" marR="36493" marT="0" marB="0"/>
                </a:tc>
              </a:tr>
            </a:tbl>
          </a:graphicData>
        </a:graphic>
      </p:graphicFrame>
    </p:spTree>
    <p:extLst>
      <p:ext uri="{BB962C8B-B14F-4D97-AF65-F5344CB8AC3E}">
        <p14:creationId xmlns:p14="http://schemas.microsoft.com/office/powerpoint/2010/main" val="1439669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4" y="0"/>
            <a:ext cx="6358942" cy="1880315"/>
          </a:xfrm>
        </p:spPr>
        <p:txBody>
          <a:bodyPr/>
          <a:lstStyle/>
          <a:p>
            <a:r>
              <a:rPr lang="en-US" dirty="0" smtClean="0"/>
              <a:t>Step 4:  Add to resume</a:t>
            </a:r>
            <a:endParaRPr lang="en-US" dirty="0"/>
          </a:p>
        </p:txBody>
      </p:sp>
      <p:pic>
        <p:nvPicPr>
          <p:cNvPr id="3" name="Picture 2"/>
          <p:cNvPicPr>
            <a:picLocks noChangeAspect="1"/>
          </p:cNvPicPr>
          <p:nvPr/>
        </p:nvPicPr>
        <p:blipFill rotWithShape="1">
          <a:blip r:embed="rId2"/>
          <a:srcRect l="23736" t="22491" r="24198" b="37368"/>
          <a:stretch/>
        </p:blipFill>
        <p:spPr>
          <a:xfrm>
            <a:off x="2813697" y="2034863"/>
            <a:ext cx="8646131" cy="3747752"/>
          </a:xfrm>
          <a:prstGeom prst="rect">
            <a:avLst/>
          </a:prstGeom>
        </p:spPr>
      </p:pic>
      <p:sp>
        <p:nvSpPr>
          <p:cNvPr id="5" name="Notched Right Arrow 4"/>
          <p:cNvSpPr/>
          <p:nvPr/>
        </p:nvSpPr>
        <p:spPr>
          <a:xfrm rot="21438767">
            <a:off x="1429683" y="3081760"/>
            <a:ext cx="1486546" cy="66370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JOB TITLE </a:t>
            </a:r>
            <a:endParaRPr lang="en-US" dirty="0"/>
          </a:p>
        </p:txBody>
      </p:sp>
      <p:sp>
        <p:nvSpPr>
          <p:cNvPr id="6" name="Notched Right Arrow 5"/>
          <p:cNvSpPr/>
          <p:nvPr/>
        </p:nvSpPr>
        <p:spPr>
          <a:xfrm rot="19303053">
            <a:off x="2908620" y="4055947"/>
            <a:ext cx="566691" cy="50312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627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3" y="0"/>
            <a:ext cx="10183968" cy="1880315"/>
          </a:xfrm>
        </p:spPr>
        <p:txBody>
          <a:bodyPr/>
          <a:lstStyle/>
          <a:p>
            <a:r>
              <a:rPr lang="en-US" dirty="0" smtClean="0"/>
              <a:t>Step 5:  Describe work history using </a:t>
            </a:r>
            <a:r>
              <a:rPr lang="en-US" b="1" dirty="0" smtClean="0">
                <a:solidFill>
                  <a:srgbClr val="FF0000"/>
                </a:solidFill>
              </a:rPr>
              <a:t>keywords</a:t>
            </a:r>
            <a:endParaRPr lang="en-US" b="1" dirty="0">
              <a:solidFill>
                <a:srgbClr val="FF0000"/>
              </a:solidFill>
            </a:endParaRPr>
          </a:p>
        </p:txBody>
      </p:sp>
      <p:sp>
        <p:nvSpPr>
          <p:cNvPr id="5" name="Notched Right Arrow 4"/>
          <p:cNvSpPr/>
          <p:nvPr/>
        </p:nvSpPr>
        <p:spPr>
          <a:xfrm>
            <a:off x="2170647" y="2202288"/>
            <a:ext cx="2445437" cy="10798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Most Recent Job First</a:t>
            </a:r>
            <a:endParaRPr lang="en-US" dirty="0"/>
          </a:p>
        </p:txBody>
      </p:sp>
      <p:sp>
        <p:nvSpPr>
          <p:cNvPr id="6" name="Notched Right Arrow 5"/>
          <p:cNvSpPr/>
          <p:nvPr/>
        </p:nvSpPr>
        <p:spPr>
          <a:xfrm>
            <a:off x="1815921" y="5100035"/>
            <a:ext cx="2689701" cy="13264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Classes you have taken that might support your skills</a:t>
            </a:r>
            <a:endParaRPr lang="en-US" dirty="0"/>
          </a:p>
        </p:txBody>
      </p:sp>
      <p:pic>
        <p:nvPicPr>
          <p:cNvPr id="4" name="Picture 3"/>
          <p:cNvPicPr>
            <a:picLocks noChangeAspect="1"/>
          </p:cNvPicPr>
          <p:nvPr/>
        </p:nvPicPr>
        <p:blipFill rotWithShape="1">
          <a:blip r:embed="rId2"/>
          <a:srcRect l="26607" t="26716" r="25684" b="7966"/>
          <a:stretch/>
        </p:blipFill>
        <p:spPr>
          <a:xfrm>
            <a:off x="4726547" y="1403798"/>
            <a:ext cx="6207618" cy="4778062"/>
          </a:xfrm>
          <a:prstGeom prst="rect">
            <a:avLst/>
          </a:prstGeom>
        </p:spPr>
      </p:pic>
      <p:sp>
        <p:nvSpPr>
          <p:cNvPr id="7" name="Flowchart: Alternate Process 6"/>
          <p:cNvSpPr/>
          <p:nvPr/>
        </p:nvSpPr>
        <p:spPr>
          <a:xfrm>
            <a:off x="694468" y="3387144"/>
            <a:ext cx="2614411" cy="105606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Notice that both jobs are not traditional paid jobs</a:t>
            </a:r>
            <a:endParaRPr lang="en-US" dirty="0"/>
          </a:p>
        </p:txBody>
      </p:sp>
    </p:spTree>
    <p:extLst>
      <p:ext uri="{BB962C8B-B14F-4D97-AF65-F5344CB8AC3E}">
        <p14:creationId xmlns:p14="http://schemas.microsoft.com/office/powerpoint/2010/main" val="1452839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3" y="0"/>
            <a:ext cx="10183968" cy="1880315"/>
          </a:xfrm>
        </p:spPr>
        <p:txBody>
          <a:bodyPr/>
          <a:lstStyle/>
          <a:p>
            <a:r>
              <a:rPr lang="en-US" dirty="0" smtClean="0"/>
              <a:t>Step 5:  Describe work history using </a:t>
            </a:r>
            <a:r>
              <a:rPr lang="en-US" b="1" dirty="0" smtClean="0">
                <a:solidFill>
                  <a:srgbClr val="FF0000"/>
                </a:solidFill>
              </a:rPr>
              <a:t>keywords</a:t>
            </a:r>
            <a:endParaRPr lang="en-US" b="1" dirty="0">
              <a:solidFill>
                <a:srgbClr val="FF0000"/>
              </a:solidFill>
            </a:endParaRPr>
          </a:p>
        </p:txBody>
      </p:sp>
      <p:sp>
        <p:nvSpPr>
          <p:cNvPr id="5" name="Notched Right Arrow 4"/>
          <p:cNvSpPr/>
          <p:nvPr/>
        </p:nvSpPr>
        <p:spPr>
          <a:xfrm>
            <a:off x="2170647" y="2202288"/>
            <a:ext cx="2445437" cy="10798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Most Recent Job First</a:t>
            </a:r>
            <a:endParaRPr lang="en-US" dirty="0"/>
          </a:p>
        </p:txBody>
      </p:sp>
      <p:sp>
        <p:nvSpPr>
          <p:cNvPr id="6" name="Notched Right Arrow 5"/>
          <p:cNvSpPr/>
          <p:nvPr/>
        </p:nvSpPr>
        <p:spPr>
          <a:xfrm>
            <a:off x="1815921" y="5100035"/>
            <a:ext cx="2689701" cy="13264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Classes you have taken that might support your skills</a:t>
            </a:r>
            <a:endParaRPr lang="en-US" dirty="0"/>
          </a:p>
        </p:txBody>
      </p:sp>
      <p:pic>
        <p:nvPicPr>
          <p:cNvPr id="4" name="Picture 3"/>
          <p:cNvPicPr>
            <a:picLocks noChangeAspect="1"/>
          </p:cNvPicPr>
          <p:nvPr/>
        </p:nvPicPr>
        <p:blipFill rotWithShape="1">
          <a:blip r:embed="rId2"/>
          <a:srcRect l="26607" t="26716" r="25684" b="7966"/>
          <a:stretch/>
        </p:blipFill>
        <p:spPr>
          <a:xfrm>
            <a:off x="4726547" y="1403798"/>
            <a:ext cx="6207618" cy="4778062"/>
          </a:xfrm>
          <a:prstGeom prst="rect">
            <a:avLst/>
          </a:prstGeom>
        </p:spPr>
      </p:pic>
      <p:sp>
        <p:nvSpPr>
          <p:cNvPr id="7" name="Flowchart: Alternate Process 6"/>
          <p:cNvSpPr/>
          <p:nvPr/>
        </p:nvSpPr>
        <p:spPr>
          <a:xfrm>
            <a:off x="694468" y="3387144"/>
            <a:ext cx="2614411" cy="105606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Notice that both jobs are not traditional paid jobs</a:t>
            </a:r>
            <a:endParaRPr lang="en-US" dirty="0"/>
          </a:p>
        </p:txBody>
      </p:sp>
    </p:spTree>
    <p:extLst>
      <p:ext uri="{BB962C8B-B14F-4D97-AF65-F5344CB8AC3E}">
        <p14:creationId xmlns:p14="http://schemas.microsoft.com/office/powerpoint/2010/main" val="231159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155</TotalTime>
  <Words>533</Words>
  <Application>Microsoft Office PowerPoint</Application>
  <PresentationFormat>Widescreen</PresentationFormat>
  <Paragraphs>72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Century Gothic</vt:lpstr>
      <vt:lpstr>Times New Roman</vt:lpstr>
      <vt:lpstr>Celestial</vt:lpstr>
      <vt:lpstr>How to create a Custom Resume</vt:lpstr>
      <vt:lpstr>Step 1:  Open the job announcemeNt</vt:lpstr>
      <vt:lpstr>Step 2:  Highlight the KEYWORDS</vt:lpstr>
      <vt:lpstr>Step 3:  Matching KEYWORDS with Skills</vt:lpstr>
      <vt:lpstr>PowerPoint Presentation</vt:lpstr>
      <vt:lpstr>PowerPoint Presentation</vt:lpstr>
      <vt:lpstr>Step 4:  Add to resume</vt:lpstr>
      <vt:lpstr>Step 5:  Describe work history using keywords</vt:lpstr>
      <vt:lpstr>Step 5:  Describe work history using keywords</vt:lpstr>
      <vt:lpstr>Step 6:  Submit your resume for the joB!!!</vt:lpstr>
      <vt:lpstr>But…… what do you do if the job announcement does not give details?</vt:lpstr>
      <vt:lpstr>Google the job description!!</vt:lpstr>
      <vt:lpstr>Then use keywords from the job description</vt:lpstr>
      <vt:lpstr>Then start building your keyword list and customizing your resume!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Custom Resume</dc:title>
  <dc:creator>Samantha</dc:creator>
  <cp:lastModifiedBy>Samantha</cp:lastModifiedBy>
  <cp:revision>8</cp:revision>
  <dcterms:created xsi:type="dcterms:W3CDTF">2014-12-04T01:10:43Z</dcterms:created>
  <dcterms:modified xsi:type="dcterms:W3CDTF">2014-12-04T03:45:59Z</dcterms:modified>
</cp:coreProperties>
</file>