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9" r:id="rId1"/>
  </p:sldMasterIdLst>
  <p:sldIdLst>
    <p:sldId id="256" r:id="rId2"/>
    <p:sldId id="257" r:id="rId3"/>
    <p:sldId id="258" r:id="rId4"/>
    <p:sldId id="259" r:id="rId5"/>
    <p:sldId id="260" r:id="rId6"/>
    <p:sldId id="261" r:id="rId7"/>
    <p:sldId id="263" r:id="rId8"/>
    <p:sldId id="262" r:id="rId9"/>
    <p:sldId id="264" r:id="rId10"/>
    <p:sldId id="266" r:id="rId11"/>
    <p:sldId id="267" r:id="rId12"/>
    <p:sldId id="276" r:id="rId13"/>
    <p:sldId id="268" r:id="rId14"/>
    <p:sldId id="269" r:id="rId15"/>
    <p:sldId id="270" r:id="rId16"/>
    <p:sldId id="271" r:id="rId17"/>
    <p:sldId id="272" r:id="rId18"/>
    <p:sldId id="274" r:id="rId19"/>
    <p:sldId id="273"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7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116187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59260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66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3392607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9076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3034127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1931596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52932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349583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38424-569B-425F-9AAC-2987D78BF89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194413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338424-569B-425F-9AAC-2987D78BF89D}"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267546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338424-569B-425F-9AAC-2987D78BF89D}" type="datetimeFigureOut">
              <a:rPr lang="en-US" smtClean="0"/>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120023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338424-569B-425F-9AAC-2987D78BF89D}" type="datetimeFigureOut">
              <a:rPr lang="en-US" smtClean="0"/>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378862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38424-569B-425F-9AAC-2987D78BF89D}" type="datetimeFigureOut">
              <a:rPr lang="en-US" smtClean="0"/>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47311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38424-569B-425F-9AAC-2987D78BF89D}"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125127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38424-569B-425F-9AAC-2987D78BF89D}"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311E0-72A8-44E8-BB0A-CF7C36B27038}" type="slidenum">
              <a:rPr lang="en-US" smtClean="0"/>
              <a:t>‹#›</a:t>
            </a:fld>
            <a:endParaRPr lang="en-US"/>
          </a:p>
        </p:txBody>
      </p:sp>
    </p:spTree>
    <p:extLst>
      <p:ext uri="{BB962C8B-B14F-4D97-AF65-F5344CB8AC3E}">
        <p14:creationId xmlns:p14="http://schemas.microsoft.com/office/powerpoint/2010/main" val="193808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338424-569B-425F-9AAC-2987D78BF89D}" type="datetimeFigureOut">
              <a:rPr lang="en-US" smtClean="0"/>
              <a:t>5/12/2014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1311E0-72A8-44E8-BB0A-CF7C36B27038}" type="slidenum">
              <a:rPr lang="en-US" smtClean="0"/>
              <a:t>‹#›</a:t>
            </a:fld>
            <a:endParaRPr lang="en-US"/>
          </a:p>
        </p:txBody>
      </p:sp>
    </p:spTree>
    <p:extLst>
      <p:ext uri="{BB962C8B-B14F-4D97-AF65-F5344CB8AC3E}">
        <p14:creationId xmlns:p14="http://schemas.microsoft.com/office/powerpoint/2010/main" val="3989212423"/>
      </p:ext>
    </p:extLst>
  </p:cSld>
  <p:clrMap bg1="dk1" tx1="lt1" bg2="dk2" tx2="lt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 id="2147483931" r:id="rId12"/>
    <p:sldLayoutId id="2147483932" r:id="rId13"/>
    <p:sldLayoutId id="2147483933" r:id="rId14"/>
    <p:sldLayoutId id="2147483934" r:id="rId15"/>
    <p:sldLayoutId id="21474839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hyperlink" Target="http://www.realtyassociation.com/files/purchaseagreement.pdf"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diffen.com/difference/Special:Information/Credit_Union" TargetMode="External"/><Relationship Id="rId2" Type="http://schemas.openxmlformats.org/officeDocument/2006/relationships/hyperlink" Target="http://www.diffen.com/difference/Special:Information/Bank" TargetMode="External"/><Relationship Id="rId1" Type="http://schemas.openxmlformats.org/officeDocument/2006/relationships/slideLayout" Target="../slideLayouts/slideLayout7.xml"/><Relationship Id="rId4" Type="http://schemas.openxmlformats.org/officeDocument/2006/relationships/hyperlink" Target="http://www.diffen.com/difference/Money_Market_Account_vs_Savings_Accou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2369" y="1464376"/>
            <a:ext cx="7766936" cy="1646302"/>
          </a:xfrm>
        </p:spPr>
        <p:txBody>
          <a:bodyPr/>
          <a:lstStyle/>
          <a:p>
            <a:r>
              <a:rPr lang="en-US" dirty="0" smtClean="0"/>
              <a:t>Home Ownership Terms</a:t>
            </a:r>
            <a:endParaRPr lang="en-US" dirty="0"/>
          </a:p>
        </p:txBody>
      </p:sp>
    </p:spTree>
    <p:extLst>
      <p:ext uri="{BB962C8B-B14F-4D97-AF65-F5344CB8AC3E}">
        <p14:creationId xmlns:p14="http://schemas.microsoft.com/office/powerpoint/2010/main" val="2688199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14598946"/>
              </p:ext>
            </p:extLst>
          </p:nvPr>
        </p:nvGraphicFramePr>
        <p:xfrm>
          <a:off x="540915" y="321973"/>
          <a:ext cx="10972800" cy="6040188"/>
        </p:xfrm>
        <a:graphic>
          <a:graphicData uri="http://schemas.openxmlformats.org/drawingml/2006/table">
            <a:tbl>
              <a:tblPr firstRow="1" firstCol="1" bandRow="1">
                <a:tableStyleId>{5C22544A-7EE6-4342-B048-85BDC9FD1C3A}</a:tableStyleId>
              </a:tblPr>
              <a:tblGrid>
                <a:gridCol w="2194560"/>
                <a:gridCol w="2194560"/>
                <a:gridCol w="2194560"/>
                <a:gridCol w="2194560"/>
                <a:gridCol w="2194560"/>
              </a:tblGrid>
              <a:tr h="369765">
                <a:tc>
                  <a:txBody>
                    <a:bodyPr/>
                    <a:lstStyle/>
                    <a:p>
                      <a:pPr marL="0" marR="0" algn="ctr">
                        <a:spcBef>
                          <a:spcPts val="0"/>
                        </a:spcBef>
                        <a:spcAft>
                          <a:spcPts val="0"/>
                        </a:spcAft>
                      </a:pPr>
                      <a:r>
                        <a:rPr lang="en-US" sz="2000" dirty="0">
                          <a:effectLst/>
                        </a:rPr>
                        <a:t>Payments</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lgn="ctr">
                        <a:spcBef>
                          <a:spcPts val="0"/>
                        </a:spcBef>
                        <a:spcAft>
                          <a:spcPts val="0"/>
                        </a:spcAft>
                      </a:pPr>
                      <a:r>
                        <a:rPr lang="en-US" sz="2000">
                          <a:effectLst/>
                        </a:rPr>
                        <a:t>Yearly Total</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lgn="ctr">
                        <a:spcBef>
                          <a:spcPts val="0"/>
                        </a:spcBef>
                        <a:spcAft>
                          <a:spcPts val="0"/>
                        </a:spcAft>
                      </a:pPr>
                      <a:r>
                        <a:rPr lang="en-US" sz="2000">
                          <a:effectLst/>
                        </a:rPr>
                        <a:t>Principal Paid</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lgn="ctr">
                        <a:spcBef>
                          <a:spcPts val="0"/>
                        </a:spcBef>
                        <a:spcAft>
                          <a:spcPts val="0"/>
                        </a:spcAft>
                      </a:pPr>
                      <a:r>
                        <a:rPr lang="en-US" sz="2000">
                          <a:effectLst/>
                        </a:rPr>
                        <a:t>Interest Paid</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lgn="ctr">
                        <a:spcBef>
                          <a:spcPts val="0"/>
                        </a:spcBef>
                        <a:spcAft>
                          <a:spcPts val="0"/>
                        </a:spcAft>
                      </a:pPr>
                      <a:r>
                        <a:rPr lang="en-US" sz="2000">
                          <a:effectLst/>
                        </a:rPr>
                        <a:t>Balance</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90423">
                <a:tc>
                  <a:txBody>
                    <a:bodyPr/>
                    <a:lstStyle/>
                    <a:p>
                      <a:pPr marL="0" marR="0">
                        <a:spcBef>
                          <a:spcPts val="0"/>
                        </a:spcBef>
                        <a:spcAft>
                          <a:spcPts val="0"/>
                        </a:spcAft>
                      </a:pPr>
                      <a:r>
                        <a:rPr lang="en-US" sz="2000">
                          <a:effectLst/>
                        </a:rPr>
                        <a:t>Year 1 (1-12)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$2,343.59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$12,433.62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$197,656.41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2 (13-24)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$2,494.34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$12,282.88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$195,162.07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90423">
                <a:tc>
                  <a:txBody>
                    <a:bodyPr/>
                    <a:lstStyle/>
                    <a:p>
                      <a:pPr marL="0" marR="0">
                        <a:spcBef>
                          <a:spcPts val="0"/>
                        </a:spcBef>
                        <a:spcAft>
                          <a:spcPts val="0"/>
                        </a:spcAft>
                      </a:pPr>
                      <a:r>
                        <a:rPr lang="en-US" sz="2000">
                          <a:effectLst/>
                        </a:rPr>
                        <a:t>Year 3 (25-36)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$2,654.78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$12,122.44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$192,507.30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4 (37-48)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$2,825.54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$11,951.68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$189,681.76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5 (49-60)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$3,007.28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$11,769.93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$186,674.48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90423">
                <a:tc>
                  <a:txBody>
                    <a:bodyPr/>
                    <a:lstStyle/>
                    <a:p>
                      <a:pPr marL="0" marR="0">
                        <a:spcBef>
                          <a:spcPts val="0"/>
                        </a:spcBef>
                        <a:spcAft>
                          <a:spcPts val="0"/>
                        </a:spcAft>
                      </a:pPr>
                      <a:r>
                        <a:rPr lang="en-US" sz="2000">
                          <a:effectLst/>
                        </a:rPr>
                        <a:t>Year 6 (61-72)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$3,200.71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$11,576.50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$183,473.77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7 (73-84)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$3,406.59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$11,370.62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$180,067.18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90423">
                <a:tc>
                  <a:txBody>
                    <a:bodyPr/>
                    <a:lstStyle/>
                    <a:p>
                      <a:pPr marL="0" marR="0">
                        <a:spcBef>
                          <a:spcPts val="0"/>
                        </a:spcBef>
                        <a:spcAft>
                          <a:spcPts val="0"/>
                        </a:spcAft>
                      </a:pPr>
                      <a:r>
                        <a:rPr lang="en-US" sz="2000">
                          <a:effectLst/>
                        </a:rPr>
                        <a:t>Year 8 (85-96)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$3,625.71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$11,151.51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$176,441.48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9 (97-108)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$3,858.92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$10,918.29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$172,582.56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10 (109-120)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$4,107.13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$10,670.08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$168,475.43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90423">
                <a:tc>
                  <a:txBody>
                    <a:bodyPr/>
                    <a:lstStyle/>
                    <a:p>
                      <a:pPr marL="0" marR="0">
                        <a:spcBef>
                          <a:spcPts val="0"/>
                        </a:spcBef>
                        <a:spcAft>
                          <a:spcPts val="0"/>
                        </a:spcAft>
                      </a:pPr>
                      <a:r>
                        <a:rPr lang="en-US" sz="2000">
                          <a:effectLst/>
                        </a:rPr>
                        <a:t>Year 11 (121-132)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$4,371.31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$10,405.90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$164,104.12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12 (133-144)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$4,652.48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$10,124.73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$159,451.64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90423">
                <a:tc>
                  <a:txBody>
                    <a:bodyPr/>
                    <a:lstStyle/>
                    <a:p>
                      <a:pPr marL="0" marR="0">
                        <a:spcBef>
                          <a:spcPts val="0"/>
                        </a:spcBef>
                        <a:spcAft>
                          <a:spcPts val="0"/>
                        </a:spcAft>
                      </a:pPr>
                      <a:r>
                        <a:rPr lang="en-US" sz="2000">
                          <a:effectLst/>
                        </a:rPr>
                        <a:t>Year 13 (145-156)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$4,951.74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$9,825.48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$154,499.90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14 (157-168)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$5,270.24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$9,506.97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$149,229.66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r h="369765">
                <a:tc>
                  <a:txBody>
                    <a:bodyPr/>
                    <a:lstStyle/>
                    <a:p>
                      <a:pPr marL="0" marR="0">
                        <a:spcBef>
                          <a:spcPts val="0"/>
                        </a:spcBef>
                        <a:spcAft>
                          <a:spcPts val="0"/>
                        </a:spcAft>
                      </a:pPr>
                      <a:r>
                        <a:rPr lang="en-US" sz="2000">
                          <a:effectLst/>
                        </a:rPr>
                        <a:t>Year 15 (169-180)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$5,609.23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a:effectLst/>
                        </a:rPr>
                        <a:t>$9,167.98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c>
                  <a:txBody>
                    <a:bodyPr/>
                    <a:lstStyle/>
                    <a:p>
                      <a:pPr marL="0" marR="0">
                        <a:spcBef>
                          <a:spcPts val="0"/>
                        </a:spcBef>
                        <a:spcAft>
                          <a:spcPts val="0"/>
                        </a:spcAft>
                      </a:pPr>
                      <a:r>
                        <a:rPr lang="en-US" sz="2000" dirty="0">
                          <a:effectLst/>
                        </a:rPr>
                        <a:t>$143,620.43</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7441" marR="7441" marT="7441" marB="7441" anchor="ctr"/>
                </a:tc>
              </a:tr>
            </a:tbl>
          </a:graphicData>
        </a:graphic>
      </p:graphicFrame>
    </p:spTree>
    <p:extLst>
      <p:ext uri="{BB962C8B-B14F-4D97-AF65-F5344CB8AC3E}">
        <p14:creationId xmlns:p14="http://schemas.microsoft.com/office/powerpoint/2010/main" val="1513581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07634254"/>
              </p:ext>
            </p:extLst>
          </p:nvPr>
        </p:nvGraphicFramePr>
        <p:xfrm>
          <a:off x="709260" y="164488"/>
          <a:ext cx="10041470" cy="6548420"/>
        </p:xfrm>
        <a:graphic>
          <a:graphicData uri="http://schemas.openxmlformats.org/drawingml/2006/table">
            <a:tbl>
              <a:tblPr firstRow="1" firstCol="1" bandRow="1">
                <a:tableStyleId>{5C22544A-7EE6-4342-B048-85BDC9FD1C3A}</a:tableStyleId>
              </a:tblPr>
              <a:tblGrid>
                <a:gridCol w="2008294"/>
                <a:gridCol w="2008294"/>
                <a:gridCol w="2008294"/>
                <a:gridCol w="2008294"/>
                <a:gridCol w="2008294"/>
              </a:tblGrid>
              <a:tr h="302726">
                <a:tc>
                  <a:txBody>
                    <a:bodyPr/>
                    <a:lstStyle/>
                    <a:p>
                      <a:pPr marL="0" marR="0" algn="ctr">
                        <a:spcBef>
                          <a:spcPts val="0"/>
                        </a:spcBef>
                        <a:spcAft>
                          <a:spcPts val="0"/>
                        </a:spcAft>
                      </a:pPr>
                      <a:r>
                        <a:rPr lang="en-US" sz="2000" dirty="0">
                          <a:effectLst/>
                        </a:rPr>
                        <a:t>Payments</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Yearly Total</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Principal Paid</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Interest Paid</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Balance</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dirty="0">
                          <a:effectLst/>
                        </a:rPr>
                        <a:t>Year 16 (181-192)</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$5,970.03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$8,807.19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$137,650.40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17 (193-204)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$6,354.03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$8,423.18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$131,296.37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18 (205-216)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$6,762.73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$8,014.48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$124,533.64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19 (217-228)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$7,197.72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$7,579.49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$117,335.91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20 (229-240)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$7,660.70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$7,116.52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$109,675.22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21 (241-252)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$8,153.45</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$6,623.77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$101,521.77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22 (253-264)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$8,677.89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$6,099.32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$92,843.88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23 (265-276)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$9,236.07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$5,541.15</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$83,607.81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24 (277-288)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$9,830.15</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$4,947.06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$73,777.67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592686">
                <a:tc>
                  <a:txBody>
                    <a:bodyPr/>
                    <a:lstStyle/>
                    <a:p>
                      <a:pPr marL="0" marR="0">
                        <a:spcBef>
                          <a:spcPts val="0"/>
                        </a:spcBef>
                        <a:spcAft>
                          <a:spcPts val="0"/>
                        </a:spcAft>
                      </a:pPr>
                      <a:r>
                        <a:rPr lang="en-US" sz="2000">
                          <a:effectLst/>
                        </a:rPr>
                        <a:t>Year 25 (289-300)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$10,462.44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$4,314.77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dirty="0">
                          <a:effectLst/>
                        </a:rPr>
                        <a:t>$63,315.23</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bl>
          </a:graphicData>
        </a:graphic>
      </p:graphicFrame>
    </p:spTree>
    <p:extLst>
      <p:ext uri="{BB962C8B-B14F-4D97-AF65-F5344CB8AC3E}">
        <p14:creationId xmlns:p14="http://schemas.microsoft.com/office/powerpoint/2010/main" val="1584564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8817738"/>
              </p:ext>
            </p:extLst>
          </p:nvPr>
        </p:nvGraphicFramePr>
        <p:xfrm>
          <a:off x="643945" y="373494"/>
          <a:ext cx="10560675" cy="3817036"/>
        </p:xfrm>
        <a:graphic>
          <a:graphicData uri="http://schemas.openxmlformats.org/drawingml/2006/table">
            <a:tbl>
              <a:tblPr firstRow="1" firstCol="1" bandRow="1">
                <a:tableStyleId>{5C22544A-7EE6-4342-B048-85BDC9FD1C3A}</a:tableStyleId>
              </a:tblPr>
              <a:tblGrid>
                <a:gridCol w="2112135"/>
                <a:gridCol w="2112135"/>
                <a:gridCol w="2112135"/>
                <a:gridCol w="2112135"/>
                <a:gridCol w="2112135"/>
              </a:tblGrid>
              <a:tr h="360734">
                <a:tc>
                  <a:txBody>
                    <a:bodyPr/>
                    <a:lstStyle/>
                    <a:p>
                      <a:pPr marL="0" marR="0" algn="ctr">
                        <a:spcBef>
                          <a:spcPts val="0"/>
                        </a:spcBef>
                        <a:spcAft>
                          <a:spcPts val="0"/>
                        </a:spcAft>
                      </a:pPr>
                      <a:r>
                        <a:rPr lang="en-US" sz="2000" dirty="0">
                          <a:effectLst/>
                        </a:rPr>
                        <a:t>Payments</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Yearly Total</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Principal Paid</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Interest Paid</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lgn="ctr">
                        <a:spcBef>
                          <a:spcPts val="0"/>
                        </a:spcBef>
                        <a:spcAft>
                          <a:spcPts val="0"/>
                        </a:spcAft>
                      </a:pPr>
                      <a:r>
                        <a:rPr lang="en-US" sz="2000">
                          <a:effectLst/>
                        </a:rPr>
                        <a:t>Balance</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341202">
                <a:tc>
                  <a:txBody>
                    <a:bodyPr/>
                    <a:lstStyle/>
                    <a:p>
                      <a:pPr marL="0" marR="0">
                        <a:spcBef>
                          <a:spcPts val="0"/>
                        </a:spcBef>
                        <a:spcAft>
                          <a:spcPts val="0"/>
                        </a:spcAft>
                      </a:pPr>
                      <a:r>
                        <a:rPr lang="en-US" sz="2000" dirty="0">
                          <a:effectLst/>
                        </a:rPr>
                        <a:t>Year 26 (301-312)</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$11,135.40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$3,641.81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$52,179.82</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360734">
                <a:tc>
                  <a:txBody>
                    <a:bodyPr/>
                    <a:lstStyle/>
                    <a:p>
                      <a:pPr marL="0" marR="0">
                        <a:spcBef>
                          <a:spcPts val="0"/>
                        </a:spcBef>
                        <a:spcAft>
                          <a:spcPts val="0"/>
                        </a:spcAft>
                      </a:pPr>
                      <a:r>
                        <a:rPr lang="en-US" sz="2000">
                          <a:effectLst/>
                        </a:rPr>
                        <a:t>Year 27 (313-324)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$11,851.65</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$2,925.56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$40,328.17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341202">
                <a:tc>
                  <a:txBody>
                    <a:bodyPr/>
                    <a:lstStyle/>
                    <a:p>
                      <a:pPr marL="0" marR="0">
                        <a:spcBef>
                          <a:spcPts val="0"/>
                        </a:spcBef>
                        <a:spcAft>
                          <a:spcPts val="0"/>
                        </a:spcAft>
                      </a:pPr>
                      <a:r>
                        <a:rPr lang="en-US" sz="2000">
                          <a:effectLst/>
                        </a:rPr>
                        <a:t>Year 28 (325-336)</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$12,613.97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$2,163.24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$27,714.20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341202">
                <a:tc>
                  <a:txBody>
                    <a:bodyPr/>
                    <a:lstStyle/>
                    <a:p>
                      <a:pPr marL="0" marR="0">
                        <a:spcBef>
                          <a:spcPts val="0"/>
                        </a:spcBef>
                        <a:spcAft>
                          <a:spcPts val="0"/>
                        </a:spcAft>
                      </a:pPr>
                      <a:r>
                        <a:rPr lang="en-US" sz="2000" dirty="0">
                          <a:effectLst/>
                        </a:rPr>
                        <a:t>Year 29 (337-348)</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$13,425.33</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$1,351.89</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$14,288.87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360734">
                <a:tc>
                  <a:txBody>
                    <a:bodyPr/>
                    <a:lstStyle/>
                    <a:p>
                      <a:pPr marL="0" marR="0">
                        <a:spcBef>
                          <a:spcPts val="0"/>
                        </a:spcBef>
                        <a:spcAft>
                          <a:spcPts val="0"/>
                        </a:spcAft>
                      </a:pPr>
                      <a:r>
                        <a:rPr lang="en-US" sz="2000">
                          <a:effectLst/>
                        </a:rPr>
                        <a:t>Year 30 (349-360)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$14,777.21</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$14,288.87</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$488.34</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dirty="0">
                          <a:effectLst/>
                        </a:rPr>
                        <a:t>$0.00</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r>
              <a:tr h="341202">
                <a:tc>
                  <a:txBody>
                    <a:bodyPr/>
                    <a:lstStyle/>
                    <a:p>
                      <a:pPr marL="0" marR="0">
                        <a:spcBef>
                          <a:spcPts val="0"/>
                        </a:spcBef>
                        <a:spcAft>
                          <a:spcPts val="0"/>
                        </a:spcAft>
                      </a:pPr>
                      <a:r>
                        <a:rPr lang="en-US" sz="2000">
                          <a:effectLst/>
                        </a:rPr>
                        <a:t>Totals</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$443,316.38</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a:effectLst/>
                        </a:rPr>
                        <a:t>$200,000.00</a:t>
                      </a:r>
                      <a:endParaRPr lang="en-US" sz="200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pPr marL="0" marR="0">
                        <a:spcBef>
                          <a:spcPts val="0"/>
                        </a:spcBef>
                        <a:spcAft>
                          <a:spcPts val="0"/>
                        </a:spcAft>
                      </a:pPr>
                      <a:r>
                        <a:rPr lang="en-US" sz="2000" dirty="0">
                          <a:effectLst/>
                        </a:rPr>
                        <a:t>$243,316.38</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0" marR="6710" marT="6710" marB="6710" anchor="ctr"/>
                </a:tc>
                <a:tc>
                  <a:txBody>
                    <a:bodyPr/>
                    <a:lstStyle/>
                    <a:p>
                      <a:endParaRPr lang="en-US" sz="800" dirty="0">
                        <a:effectLst/>
                        <a:latin typeface="Century Gothic" panose="020B0502020202020204" pitchFamily="34" charset="0"/>
                      </a:endParaRPr>
                    </a:p>
                  </a:txBody>
                  <a:tcPr marL="6710" marR="6710" marT="6710" marB="6710" anchor="ctr"/>
                </a:tc>
              </a:tr>
            </a:tbl>
          </a:graphicData>
        </a:graphic>
      </p:graphicFrame>
    </p:spTree>
    <p:extLst>
      <p:ext uri="{BB962C8B-B14F-4D97-AF65-F5344CB8AC3E}">
        <p14:creationId xmlns:p14="http://schemas.microsoft.com/office/powerpoint/2010/main" val="812245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sildenafilakaviagra.com/wp-content/uploads/2008/09/old-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519" y="1461521"/>
            <a:ext cx="6734622" cy="44897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113690" y="1461521"/>
            <a:ext cx="3258354" cy="584775"/>
          </a:xfrm>
          <a:prstGeom prst="rect">
            <a:avLst/>
          </a:prstGeom>
          <a:noFill/>
        </p:spPr>
        <p:txBody>
          <a:bodyPr wrap="square" rtlCol="0">
            <a:spAutoFit/>
          </a:bodyPr>
          <a:lstStyle/>
          <a:p>
            <a:r>
              <a:rPr lang="en-US" sz="3200" dirty="0" smtClean="0"/>
              <a:t>Reverse Mortgage</a:t>
            </a:r>
            <a:endParaRPr lang="en-US" sz="3200" dirty="0"/>
          </a:p>
        </p:txBody>
      </p:sp>
    </p:spTree>
    <p:extLst>
      <p:ext uri="{BB962C8B-B14F-4D97-AF65-F5344CB8AC3E}">
        <p14:creationId xmlns:p14="http://schemas.microsoft.com/office/powerpoint/2010/main" val="1556981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95470" y="1068947"/>
            <a:ext cx="6478073" cy="4001095"/>
          </a:xfrm>
          <a:prstGeom prst="rect">
            <a:avLst/>
          </a:prstGeom>
          <a:noFill/>
        </p:spPr>
        <p:txBody>
          <a:bodyPr wrap="square" lIns="91440" tIns="45720" rIns="91440" bIns="45720">
            <a:spAutoFit/>
          </a:bodyPr>
          <a:lstStyle/>
          <a:p>
            <a:pPr algn="ctr"/>
            <a:r>
              <a:rPr lang="en-US" sz="2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20%</a:t>
            </a:r>
            <a:endParaRPr lang="en-US" sz="2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077385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0461" y="785611"/>
            <a:ext cx="8654603" cy="5078313"/>
          </a:xfrm>
          <a:prstGeom prst="rect">
            <a:avLst/>
          </a:prstGeom>
        </p:spPr>
        <p:txBody>
          <a:bodyPr wrap="square">
            <a:spAutoFit/>
          </a:bodyPr>
          <a:lstStyle/>
          <a:p>
            <a:pPr marL="571500" indent="-571500" algn="ctr">
              <a:buFont typeface="Wingdings" panose="05000000000000000000" pitchFamily="2" charset="2"/>
              <a:buChar char="Ø"/>
            </a:pPr>
            <a:r>
              <a:rPr lang="en-US" sz="3600" dirty="0" smtClean="0"/>
              <a:t>On a $200,000 loan, each point would cost $2,000</a:t>
            </a:r>
          </a:p>
          <a:p>
            <a:pPr marL="571500" indent="-571500" algn="ctr">
              <a:buFont typeface="Wingdings" panose="05000000000000000000" pitchFamily="2" charset="2"/>
              <a:buChar char="Ø"/>
            </a:pPr>
            <a:endParaRPr lang="en-US" sz="3600" dirty="0" smtClean="0"/>
          </a:p>
          <a:p>
            <a:pPr marL="571500" indent="-571500" algn="ctr">
              <a:buFont typeface="Wingdings" panose="05000000000000000000" pitchFamily="2" charset="2"/>
              <a:buChar char="Ø"/>
            </a:pPr>
            <a:r>
              <a:rPr lang="en-US" sz="3600" dirty="0" smtClean="0"/>
              <a:t>Assuming the interest rate on the mortgage is 5% and each point lowers the interest rate by 0.25%</a:t>
            </a:r>
          </a:p>
          <a:p>
            <a:pPr marL="571500" indent="-571500" algn="ctr">
              <a:buFont typeface="Wingdings" panose="05000000000000000000" pitchFamily="2" charset="2"/>
              <a:buChar char="Ø"/>
            </a:pPr>
            <a:endParaRPr lang="en-US" sz="3600" dirty="0" smtClean="0"/>
          </a:p>
          <a:p>
            <a:pPr marL="571500" indent="-571500" algn="ctr">
              <a:buFont typeface="Wingdings" panose="05000000000000000000" pitchFamily="2" charset="2"/>
              <a:buChar char="Ø"/>
            </a:pPr>
            <a:r>
              <a:rPr lang="en-US" sz="3600" dirty="0" smtClean="0"/>
              <a:t>Buying 2 points will cost $4,000 and will result in an interest rate of 4.50%</a:t>
            </a:r>
            <a:endParaRPr lang="en-US" sz="3600" dirty="0"/>
          </a:p>
        </p:txBody>
      </p:sp>
    </p:spTree>
    <p:extLst>
      <p:ext uri="{BB962C8B-B14F-4D97-AF65-F5344CB8AC3E}">
        <p14:creationId xmlns:p14="http://schemas.microsoft.com/office/powerpoint/2010/main" val="208476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Big Sky Brokers, LLC Real Estate of Helena, Monta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859" y="1946306"/>
            <a:ext cx="2654351" cy="1893439"/>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Real Estate Helena Montana | Century 21 Heritage Real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2824" y="3827371"/>
            <a:ext cx="2624331" cy="1465845"/>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http://www.remax.com/resources/images/dream-with-your-eyes-open-136x13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2116" y="681419"/>
            <a:ext cx="2606430" cy="2529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022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16687" y="1996224"/>
            <a:ext cx="6001555" cy="923330"/>
          </a:xfrm>
          <a:prstGeom prst="rect">
            <a:avLst/>
          </a:prstGeom>
          <a:noFill/>
        </p:spPr>
        <p:txBody>
          <a:bodyPr wrap="square" rtlCol="0">
            <a:spAutoFit/>
          </a:bodyPr>
          <a:lstStyle/>
          <a:p>
            <a:r>
              <a:rPr lang="en-US" sz="5400" dirty="0" smtClean="0">
                <a:hlinkClick r:id="rId2"/>
              </a:rPr>
              <a:t>Buy/sell Agreement</a:t>
            </a:r>
            <a:endParaRPr lang="en-US" sz="5400" dirty="0"/>
          </a:p>
        </p:txBody>
      </p:sp>
    </p:spTree>
    <p:extLst>
      <p:ext uri="{BB962C8B-B14F-4D97-AF65-F5344CB8AC3E}">
        <p14:creationId xmlns:p14="http://schemas.microsoft.com/office/powerpoint/2010/main" val="2062209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0" y="751344"/>
            <a:ext cx="5280338" cy="5355312"/>
          </a:xfrm>
          <a:prstGeom prst="rect">
            <a:avLst/>
          </a:prstGeom>
        </p:spPr>
        <p:txBody>
          <a:bodyPr wrap="square">
            <a:spAutoFit/>
          </a:bodyPr>
          <a:lstStyle/>
          <a:p>
            <a:pPr>
              <a:buFont typeface="Arial" panose="020B0604020202020204" pitchFamily="34" charset="0"/>
              <a:buChar char="•"/>
            </a:pPr>
            <a:r>
              <a:rPr lang="en-US" dirty="0" smtClean="0">
                <a:effectLst/>
                <a:latin typeface="Century Gothic" panose="020B0502020202020204" pitchFamily="34" charset="0"/>
              </a:rPr>
              <a:t>the structure</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common safety devices</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basement and crawlspaces</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central heating </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central cooling </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plumbing system</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bathroom</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laundry</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electrical system</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kitchen</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fireplace</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building exterior</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attic and ventilation</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insulation </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roof</a:t>
            </a:r>
          </a:p>
          <a:p>
            <a:pPr>
              <a:buFont typeface="Arial" panose="020B0604020202020204" pitchFamily="34" charset="0"/>
              <a:buChar char="•"/>
            </a:pPr>
            <a:r>
              <a:rPr lang="en-US" dirty="0" smtClean="0">
                <a:latin typeface="Century Gothic" panose="020B0502020202020204" pitchFamily="34" charset="0"/>
              </a:rPr>
              <a:t>Radon Gas levels (sometimes)</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grounds</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the parking areas</a:t>
            </a:r>
            <a:endParaRPr lang="en-US" dirty="0" smtClean="0">
              <a:effectLst/>
            </a:endParaRPr>
          </a:p>
          <a:p>
            <a:pPr>
              <a:buFont typeface="Arial" panose="020B0604020202020204" pitchFamily="34" charset="0"/>
              <a:buChar char="•"/>
            </a:pPr>
            <a:r>
              <a:rPr lang="en-US" dirty="0" smtClean="0">
                <a:effectLst/>
                <a:latin typeface="Century Gothic" panose="020B0502020202020204" pitchFamily="34" charset="0"/>
              </a:rPr>
              <a:t>and much more</a:t>
            </a:r>
            <a:endParaRPr lang="en-US" dirty="0">
              <a:effectLst/>
            </a:endParaRPr>
          </a:p>
        </p:txBody>
      </p:sp>
      <p:sp>
        <p:nvSpPr>
          <p:cNvPr id="3" name="TextBox 2"/>
          <p:cNvSpPr txBox="1"/>
          <p:nvPr/>
        </p:nvSpPr>
        <p:spPr>
          <a:xfrm>
            <a:off x="6156101" y="1094704"/>
            <a:ext cx="4365938" cy="1107996"/>
          </a:xfrm>
          <a:prstGeom prst="rect">
            <a:avLst/>
          </a:prstGeom>
          <a:noFill/>
        </p:spPr>
        <p:txBody>
          <a:bodyPr wrap="square" rtlCol="0">
            <a:spAutoFit/>
          </a:bodyPr>
          <a:lstStyle/>
          <a:p>
            <a:r>
              <a:rPr lang="en-US" sz="6600" dirty="0" smtClean="0"/>
              <a:t>Inspections</a:t>
            </a:r>
            <a:endParaRPr lang="en-US" sz="6600" dirty="0"/>
          </a:p>
        </p:txBody>
      </p:sp>
    </p:spTree>
    <p:extLst>
      <p:ext uri="{BB962C8B-B14F-4D97-AF65-F5344CB8AC3E}">
        <p14:creationId xmlns:p14="http://schemas.microsoft.com/office/powerpoint/2010/main" val="2459104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733" y="551584"/>
            <a:ext cx="8577330" cy="5693866"/>
          </a:xfrm>
          <a:prstGeom prst="rect">
            <a:avLst/>
          </a:prstGeom>
        </p:spPr>
        <p:txBody>
          <a:bodyPr wrap="square">
            <a:spAutoFit/>
          </a:bodyPr>
          <a:lstStyle/>
          <a:p>
            <a:pPr>
              <a:buFont typeface="Arial" panose="020B0604020202020204" pitchFamily="34" charset="0"/>
              <a:buChar char="•"/>
            </a:pPr>
            <a:r>
              <a:rPr lang="en-US" sz="2800" dirty="0" smtClean="0"/>
              <a:t>Lender's origination fee</a:t>
            </a:r>
          </a:p>
          <a:p>
            <a:pPr>
              <a:buFont typeface="Arial" panose="020B0604020202020204" pitchFamily="34" charset="0"/>
              <a:buChar char="•"/>
            </a:pPr>
            <a:r>
              <a:rPr lang="en-US" sz="2800" dirty="0" smtClean="0"/>
              <a:t>Deposit verification fees</a:t>
            </a:r>
          </a:p>
          <a:p>
            <a:pPr>
              <a:buFont typeface="Arial" panose="020B0604020202020204" pitchFamily="34" charset="0"/>
              <a:buChar char="•"/>
            </a:pPr>
            <a:r>
              <a:rPr lang="en-US" sz="2800" dirty="0" smtClean="0"/>
              <a:t>Attorney's fees</a:t>
            </a:r>
          </a:p>
          <a:p>
            <a:pPr>
              <a:buFont typeface="Arial" panose="020B0604020202020204" pitchFamily="34" charset="0"/>
              <a:buChar char="•"/>
            </a:pPr>
            <a:r>
              <a:rPr lang="en-US" sz="2800" dirty="0" smtClean="0"/>
              <a:t>The appraisal fee and any inspection fees</a:t>
            </a:r>
          </a:p>
          <a:p>
            <a:pPr>
              <a:buFont typeface="Arial" panose="020B0604020202020204" pitchFamily="34" charset="0"/>
              <a:buChar char="•"/>
            </a:pPr>
            <a:r>
              <a:rPr lang="en-US" sz="2800" dirty="0" smtClean="0"/>
              <a:t>Cost </a:t>
            </a:r>
            <a:r>
              <a:rPr lang="en-US" sz="2800" dirty="0" smtClean="0"/>
              <a:t>of title insurance and title examination</a:t>
            </a:r>
          </a:p>
          <a:p>
            <a:pPr>
              <a:buFont typeface="Arial" panose="020B0604020202020204" pitchFamily="34" charset="0"/>
              <a:buChar char="•"/>
            </a:pPr>
            <a:r>
              <a:rPr lang="en-US" sz="2800" dirty="0" smtClean="0"/>
              <a:t>Document preparation (by a third party)</a:t>
            </a:r>
          </a:p>
          <a:p>
            <a:pPr>
              <a:buFont typeface="Arial" panose="020B0604020202020204" pitchFamily="34" charset="0"/>
              <a:buChar char="•"/>
            </a:pPr>
            <a:r>
              <a:rPr lang="en-US" sz="2800" dirty="0" smtClean="0"/>
              <a:t>Property survey</a:t>
            </a:r>
          </a:p>
          <a:p>
            <a:pPr>
              <a:buFont typeface="Arial" panose="020B0604020202020204" pitchFamily="34" charset="0"/>
              <a:buChar char="•"/>
            </a:pPr>
            <a:r>
              <a:rPr lang="en-US" sz="2800" dirty="0" smtClean="0"/>
              <a:t>Credit reports (actual costs)</a:t>
            </a:r>
          </a:p>
          <a:p>
            <a:pPr>
              <a:buFont typeface="Arial" panose="020B0604020202020204" pitchFamily="34" charset="0"/>
              <a:buChar char="•"/>
            </a:pPr>
            <a:r>
              <a:rPr lang="en-US" sz="2800" dirty="0" smtClean="0"/>
              <a:t>Transfer stamps, recording </a:t>
            </a:r>
            <a:r>
              <a:rPr lang="en-US" sz="2800" dirty="0" smtClean="0"/>
              <a:t>fees (at the county)</a:t>
            </a:r>
          </a:p>
          <a:p>
            <a:pPr>
              <a:buFont typeface="Arial" panose="020B0604020202020204" pitchFamily="34" charset="0"/>
              <a:buChar char="•"/>
            </a:pPr>
            <a:r>
              <a:rPr lang="en-US" sz="2800" dirty="0" smtClean="0"/>
              <a:t>Taxes</a:t>
            </a:r>
          </a:p>
          <a:p>
            <a:pPr>
              <a:buFont typeface="Arial" panose="020B0604020202020204" pitchFamily="34" charset="0"/>
              <a:buChar char="•"/>
            </a:pPr>
            <a:r>
              <a:rPr lang="en-US" sz="2800" dirty="0" smtClean="0"/>
              <a:t>Insurance</a:t>
            </a:r>
            <a:endParaRPr lang="en-US" sz="2800" dirty="0" smtClean="0"/>
          </a:p>
          <a:p>
            <a:pPr>
              <a:buFont typeface="Arial" panose="020B0604020202020204" pitchFamily="34" charset="0"/>
              <a:buChar char="•"/>
            </a:pPr>
            <a:r>
              <a:rPr lang="en-US" sz="2800" dirty="0" smtClean="0"/>
              <a:t>Test and certification fees</a:t>
            </a:r>
          </a:p>
          <a:p>
            <a:pPr>
              <a:buFont typeface="Arial" panose="020B0604020202020204" pitchFamily="34" charset="0"/>
              <a:buChar char="•"/>
            </a:pPr>
            <a:r>
              <a:rPr lang="en-US" sz="2800" dirty="0" smtClean="0"/>
              <a:t>Home inspection fees up to $200</a:t>
            </a:r>
            <a:endParaRPr lang="en-US" sz="2800" dirty="0"/>
          </a:p>
        </p:txBody>
      </p:sp>
      <p:sp>
        <p:nvSpPr>
          <p:cNvPr id="3" name="TextBox 2"/>
          <p:cNvSpPr txBox="1"/>
          <p:nvPr/>
        </p:nvSpPr>
        <p:spPr>
          <a:xfrm>
            <a:off x="7933386" y="1171977"/>
            <a:ext cx="3400022" cy="1938992"/>
          </a:xfrm>
          <a:prstGeom prst="rect">
            <a:avLst/>
          </a:prstGeom>
          <a:noFill/>
        </p:spPr>
        <p:txBody>
          <a:bodyPr wrap="square" rtlCol="0">
            <a:spAutoFit/>
          </a:bodyPr>
          <a:lstStyle/>
          <a:p>
            <a:pPr algn="ctr"/>
            <a:r>
              <a:rPr lang="en-US" sz="6000" dirty="0" smtClean="0"/>
              <a:t>Closing Costs</a:t>
            </a:r>
            <a:endParaRPr lang="en-US" sz="6000" dirty="0"/>
          </a:p>
        </p:txBody>
      </p:sp>
    </p:spTree>
    <p:extLst>
      <p:ext uri="{BB962C8B-B14F-4D97-AF65-F5344CB8AC3E}">
        <p14:creationId xmlns:p14="http://schemas.microsoft.com/office/powerpoint/2010/main" val="3086381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TUrygvvMgt9HZQ7a8ySSnjQuyMoTQCZ2ZRQSMVMmZBOgLU-pJKmI5C3w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062" y="1222957"/>
            <a:ext cx="4991100"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115 Missoula Avenue, Helena M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0616" y="3094619"/>
            <a:ext cx="4339152" cy="29424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40191" y="1038291"/>
            <a:ext cx="4958366" cy="923330"/>
          </a:xfrm>
          <a:prstGeom prst="rect">
            <a:avLst/>
          </a:prstGeom>
          <a:noFill/>
        </p:spPr>
        <p:txBody>
          <a:bodyPr wrap="square" rtlCol="0">
            <a:spAutoFit/>
          </a:bodyPr>
          <a:lstStyle/>
          <a:p>
            <a:r>
              <a:rPr lang="en-US" sz="5400" dirty="0" smtClean="0"/>
              <a:t>Apartments</a:t>
            </a:r>
            <a:endParaRPr lang="en-US" sz="5400" dirty="0"/>
          </a:p>
        </p:txBody>
      </p:sp>
    </p:spTree>
    <p:extLst>
      <p:ext uri="{BB962C8B-B14F-4D97-AF65-F5344CB8AC3E}">
        <p14:creationId xmlns:p14="http://schemas.microsoft.com/office/powerpoint/2010/main" val="1056024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SERQUExQWFBUWGRwZGBgYGB4ZGhgcGhoaGBwcHBwdHSYeHxkjGR4aHy8gJCcqLCwsGh4xNTAqNSYrLCoBCQoKBQUFDQUFDSkYEhgpKSkpKSkpKSkpKSkpKSkpKSkpKSkpKSkpKSkpKSkpKSkpKSkpKSkpKSkpKSkpKSkpKf/AABEIAK8BIQMBIgACEQEDEQH/xAAcAAACAgMBAQAAAAAAAAAAAAAFBgMEAAIHAQj/xABSEAACAgAEAwUCCAcLCgYDAAABAgMRAAQSIQUxQQYTIlFhMnEHFCNCgZGhsTNSU3KSwdEVFyRUYoKTstLT8AglQ0Rjc4Oio+EWGDQ1s/GUpMP/xAAUAQEAAAAAAAAAAAAAAAAAAAAA/8QAFBEBAAAAAAAAAAAAAAAAAAAAAP/aAAwDAQACEQMRAD8A7EBZO3KvuxKsYxGjj6bxIsmA3EYxKNsUOI5krE5BIOhiCOhCmj78ApeLscpl3sSOYo3IO1uBG9mqPMjl54BuwMn4sBOsfmdJ5dQGB+jl9OIch2mSRwhDIS2hb+eac7b2NkY79K88Aoc0WzqliCe/ZR7lQ19lYB0D3ddMe3ivlCPH+ef1DE5wG2PLxhOMBwGasau4HXGs8yqNTMFA6kgAfScUJe0uWU0cxED/ALxT1C8geVsLPS8ASrGFcYDjLwGBfTHlemPaxmAHTZ8LmBGQK7oyX12YA0OuxvBBYx5D6sL/ABGP+HI/IDLSC/UstbYPRveA2MC+Q+oY8+LL+Kv1DGyyA48MmxwGvxVPxV+oY8+KJ+Iv6IxiT2T6GsBO1vEZI1ywiJUyzqhI/F0O5Hp7OAN/E0/EX9EY1OQj/Jp+iP2YgmyK7W8g/wCIwv7cQjh0RNXKffPL/bwFw8Ni/Jp+gP2Y1PC4fyUf6C/sxVbJZbSS2kqCQS0hIsbEEs3P0xiZDKKzKEgDKuphS2qn5xHMLsdz5YCduG5cc44vpVf2Yry5bJruy5ce8Rj78Zw/iuTlbRBLl5GA9mN42IHuU3WLHEuKQZZNc8kcKWF1OQq2boWfccBRZMhXs5Y+5UP3DEIPDzyhiPuy9/dHjB8IHDywVc5AzEgBVkDEliFAAFk2SME8xxyGOaKB5AsswYxobttAtum1DzwAwwZH+KA+7Juf/wCWIpIcp83h5b3ZVR/XC4J8V7SQZaSKOZ9DTMEjtGKsxNBdYXSG9CcQx9qoWkzMah2bLC5SF8K+EvQa6LaRyG4sXWAHnJwEWOFE+nc5Yf1pAMRScOQ+zweP+cMsPuLY84Z8JMeZ7vucpnWEhXS5y7LGAxrUX9nSBZsXyxFxL4VMtFM8McWazbxErJ8WhMiow5gtYFj0vAYnBGZwP3HyKr1ZpI7A/NXLt9+K3A/i82aOXfh2UTR3wZ0SNlLRNCBptFYAiQ8xzXDrw/OCaKOUKyiRFcBhTAMAwDDod9xhK7HkfuhmPPvM3/8ANCP1fZgGf/wxlP4pl/6GP+zjMF8ZgKA/XjYY1I3/AMeWN0XzwCf214s0c8CKdmRwQf5ZRCefPTqr1wM7Pvq4TkwzMS0PM35RqN6PLocQdvc1/nCNbPhjXbnfiLD7h18sZwCv3JyW1nulHlsxjBskgA+XuwFzK58LNl2f5uYA3BPNMwligfO+ox7wF2fNRE7g5mW76/IFh9F3gehOlDyPei+VCtQ3B99XZPLzxd7I/h4hzvMyk/8A4x/XgOg5Dk3+8f8ArEYtDFbIjwn89/67YsE4DMJ3b/4Qo+HIEFSZhx4EsbD8Z9xS8/fXvIcTjhXD1l4txPMse7Ok2NQtURCwjBUUWHWgwtjfuA1luzWc4iY24g+pAVdoB9YHd2K2NatqB2vqO452Oy2XdU7gxKxtHIO1AnSxYBbBF0WYEADWpIIfMorQQhJTa6XNp4WXRTH2WGpdLFq2I01vscEuMZ6oAzoXiI8bKpfSB1aMjxL5gG/LleA5fks1m8jRgmOkC1jc645I9TMCu+1E6bUKehUbgdO7G9rkz8CutCQbSLv4WGzDfyP2FT1GBmSMLQiFY4TVGEe1G4osNDDfSVjfbcrpI8QAtS4P2kjh4pJL3XxVGZkmQ0ArhfCzgbAEmRdYG+mPpuQ7BePL2OIspm1lQOhtST08iVI33sEEfRjeQbfQdsAD4qf4Qv8AuT/WF/qwSgk3Pry+tvo5DAnjbfwjTX+gN8uWv32ME8if/vl1cYCwgr6seTt4W6+E42Ub/R+3Fef2W9f24DxSCT+cP2/qwJ7TZipMjtyzNVXTupBfpV4Lxj3DxA/bgHx6MvmMio/LuSfRUYk7egP14Cftl2dGdj0AiOVDrhkqzHID4a23BYCx6eekjn3E8zNPk81xVtKyQ5cQQBbHdyMyrmZgeeoOzBSOQU+/HVONcRXLxtK6sypROgAketEj/BwodnO0fDO5OTXvFifUKzAbS3eeIgsSa1aiRdDfbpgF7tNwlcqnEctl0+RTI5aRl3Ya0lYaz/KMS2T1C+mDeflSXiHENDK6NwoWysGG7TdQeq7+6sX+I5vIcK1o8UjfGVLOS3fGQIBHoPeSaiArABaqr9cRZDifDMkywJl+4XN6SrFAUlWWgPFqJ0dNPIeQBFgpfBrJDmc1kTLCuVbL5VTlh3YRs22ju5pS4HiCkGk5nVqPXHYM9kUlTRIiut3TKGG3LYgi/XChxmbh0b5fIOjmSHuzB3erVEzHQgVwQQ3XTy0iyNIsOWWUiMBjqNbkgAn3gbX51teAR/g74JCsvEXMcZdc7IFYotqulCAprYb9MKnHVzWdlm4llssZRDIhykolUVHlmfvAE9pllYvy5+H6esZLs/BEJQkSgTMXkHMOx5lgbs4t5bIRxoI40REF0qqFUXz2ArfAIvwg8Vy+b4VHp+Ukzfd/FFUgP3pIKsPLRfiPQWOuJuwjIOGSx7iePvlzYY25n8WtmPM6tiD5UOmGiPs1lUKlctApT2CIkGje/Dt4d99sWE4fCrO4RFeT22CgM9ChqNWdhW+A5j8G3aZI4spHNxXLuGijjTKiJVdHbSFUuCSWXcbgWeeA3F+Kw5d514VmM9FnGnf+BqhliMgfSzaWUrparsEnkOlDsC5fLIKAhQAjYaFAIIYbdDYBv0xNBn4S2lJIy2/hVlJ8zsDdYCTItIYo+9AWQousLyDUNQHpqvCF2Ff/ADjmh115s/8A7lD7j9WOhk45/wBhpB+6OZAH8Za/zs9KP1XgOhVjMeYzAAuK9pIcq6CZtAkNBiCRfhABPMWTt092CLzgczV7D34RPhTjs5M+U6gbbA+Hc9Kq/prBztjxeTLZQyxVqV4xuNQ0tIqtt56T9eAR+3En+c3o2QsVjl8wtt9ZOL/Z5NXDMmOncRqfcZEH3fbgL25f/OUzdQkYHn+DJ+7yww9n0/zdkQBuUiUfS/ocBQ7zaMWdPeAk8x4Wb53v6f4JfsVBcmXNb65GJ8/kEH3tgJNIdMVdGbf+TrXr9JOGPsGoLx1dAS10rwwL91YB3yY8NerH/mJxX4lxuLL/AIZggKswJ5EJWobblqN0OgPkcUs3xVjqTLAOymmkY1FGb3DEbuw5FF5dWTArinZF9LzErmswuiRWkXclGJaNF3RImQsoUC7a2YncBd7VcbcwiHKU+ZzC/JUaEaMK75yOSLe3VmoDrS92U7K/EpWyqTBZO7hdnai0ups1rpCem1Xe6gm9wWfsrkI4VIi3SSpI33LGNgNKknfwA6AOi6fXF/h0R1zOSSGelHOgoCn13fVty2HmcAE4l2TlOgQyquks3eOC8pci1Zm5Ea1QFRVoNPIAYvdn5DLCVLNHIjlZE8NxtzKXVMhBBViLKlTzODYcG63rn6f98JnaqZuHzLn1to9kza9WiL/JyDzkiZtI81eumAu8a7IXDL8WpMwSskTXpVJUJKtVGlPJlAoix1OPeLJGpQTgM+nSNICtKzgK7AA2qg6TZOxryFmuGcUizC64ZFkW6tSDRGxB8j6HFXtCqyp8WNk5gFdr8KCtbkgigAQB5syjkTgIeyYXuZClFGlcrVEVe4Fbc9ttrBwZlvS1c6NYgVEhjoARpGvuCqo+4AYVeJ8UnzGho0kXLyKORpvENVsUOoWpFLfMi7OwC7xjKu0+YYahpy0YWuRt5Gah1ICj6/XBnJ736FhXuZxihl+GwIihgqkkKBqY7mgFsnnyG2JOExmJu5IZk0lkkY6ifFujEnUSNQom7F2SQTgCZ6+7ED/bf7cTMKF/464h/wDr7SMBGp3Ioc05/nffipPvNlNtg7tfX8HIK+mz9WLQemYeqfa2KE0nyuRJoeI35bxS/rwEPwkSVw3Mkcwqt9UiH9WOGZTiaZtYsrlctI+a1S65dbMJFbWEDJuAlMlu1UE8sfQ3aXhhzGXaEOE16dyurYENy1L5c72xR7P8CTh2Q7rX4YkcmQIA3NnJrxWRZNb/AKsByztfxGLNcWeN5kC5GOJFLNRllWRS6qL3NM11vca9Ls0OBjiXAIhQ+MZNWVL2oxDSUJ5gNDpHodJ6YvcH7HcJEfeT00mdLOpzgRZSTdlFIFDxA7XdrvuMGuzfZLL5KKbLpm2bv7BDvGSH0d2zKAoOugLBvcYBW+A7h5zIn4lmGMuYeQxqzdAqICw6aiCFsdFrqcdZA64A9juyKcOh7mKR3TVqGsLYNKvNVHRR9uD94CDiP4GX8xv6pwnQCSOILBlEmHcxmOhdyEjUHdqC9drb2dyuwLN2nv4pMFYqSumwaI1EKSPWjiv+4kOXgsmQiNPy0u4UdAZKusAMizcpkYfEwgBYgtpClWD92NhzOhbHQyDniVGmpgMjEKVQDa0zAgOKrUAL2PztLcvDei8VyrDQkcj6WC6Q+6kyMi2GlB3ZSVPKqPLHidpMm5QATEu7IqjXqtSAxFP7O43HTfbAW55ZkZtOSjkABIKlV1HTtzFjehuDzJ207zw0ZYGMQikt9QoWAFfTZWwdrNWa1HAcZ/ISoGudlYFqL5gGlXWWouCRp38Nk71e+LEXAIkljnjV0YyKo1lywUnxe2SRqAHh9PXANIG+EHsI956f8yU3+dnJv2ffjoC4RuwKp38ta9el72GjSc1MRRBvV7xgHnGYzGYBB+EvL6o8uw6Tx+8WdNj15fbiT4SBq4VN/Mr0Ota+3riP4TRfDzvR1pX0mvuJ2wB+EIv8Qy6u2pSF3HSljIJA9ev7cAsdoJiZJHZizdxl7YiyxOWtr9Td/Vh07PzBchw+juDEOo+fsD08z9GEjtLFU2YU8yuWU1Vb5Yj3XYv6MNTZ0QcOyBs0rRXpHOmbYe89DyPPADJsz8jCL3uTYGh+EWxdb7bmvswV7PyzZod3km7lfEkuaK8g2ghYVNapSFqzy+o4r9mew8mcXL6x3eXjeR3bVZlZ62j2IKgqN/Z3Oktfh6Zwjs9HBFHCsUehEC6goBJ5MSKPPmTq3JOAGQZB8nCgjRpMsoUNEBplircyJpPiN+JkG5Nld/Cx+DiKyJG8LCRJCNLr4lrc3Y6bEe8jFeTVARpt42IUKzbqTsKY9DypjzoAi9hGVhbK52WGIqseZVpogykqJgQJQKI2IKyaeZJc2KwF3KqY3lhXmh76EfjI5OtPofWvoGjxt2bzAaLUr611S1veyzyBfXlt9AxpxM6CsxkDPC1uBQ0wuAkgoWdIIEm97pV4qNxBMrmzl3cR/GW1ZcnYMWcd7Gp/HDHWPPvT+LgC+Wzix/JkOa9twhK6jbHcdbsnahYsjAXjuRM+biIk1CIB440lVWEms27oynUhQaL5j5ShZsXe1yqsaTa+6kjcd3I1mNGYFR3oBrumvQT01A2CART4VrzHc5kQmJnAM6MwZJBo0qUO4YjwsrDT4QQeewUEZ8jm8zMYIT3yxvKY5GXuwGEQLhhRBUM3eUACGDULfDdlspTNKwHeNsTzpASVUfefMk+mBi5SNpDJJGrvtrfmKDBo4/5QUG99rF1Z2nibvSGZFvSPxt+tc/XAXeK5PvoZY9x3iMljmNSkeR+7CTwriejJJGCW7t4tJCkXCZ1QONq2GoHfkobkRhqEZsDRGK9CbAo7eLY7n3YzhUYy+uP2YrLxk0AutmLJ9DWR6OB0wEHGOySZlIVd3XuyDa0GYjrZsA3Zur3wO4pDLOQumpICzkaiA25jRrUhgWXvHVb2IU70ASfE+1cce0ZErbexcm52ACxgsWNHagNiSVGL2QyIRHsks7Mzte5J22o7AKAoHQKPfgKnAc+skKxtKJJYyY5dxqLx2rEgdSRf04vZaJqGoAHr9e++Of8AaaMx994VZ0zCGHattCuo2A6WDZsgfXDw7iDhMuqllVxZpyjKLRV3Bq/aO92drwHRmyI1E776STfVGsD3YWeKArNkEsnRMFJGw2WRTtgbl+283dhozbKY1KTUddhbKtGAQfa/GAtT5jBXO8SE7ZQhNJXNLqAIP+jZ1axzVlIN+vpgGbOqmnU5ACeKydIFXuTyqiee2B/FcqmcyckaSipUZEkSQ1qNgeJCCRfMA7iweZxS+Ek/5pzu1/Iv9orCzneCGCWCaYRwrNn4H7qM/JRCOCYB2agC7PptqA2QYBhz3ZSIihP3avCMrIDpctGCxKq7ksrHWwJs8xtag4u5DsnAjSO8ccjSTGbU0a2GJBXerJWtjjmXE0YiNokyzmTieedBmSDl5BokS2PI7Db+UMGOzmY1QcNh3HcZ4xuysGikZYMzL8kV8JiDnSFHs6QvzcB1EY1U/Rhd7Vse+4euoi80CQDWoLHIaPmAaavQeWFjgWXE75fPyTtHNNm5VVbY+BDIi5cLqCKvdxszEqTe/lQO3adCcpmNB0sI2YNWqio1jbruMDMrmp4tKTZmFSa8LQEHxuyJbCYrbMNt+ZquWDHH/wD0mY/3T/1ThX7T8Uj71u8yRlCxqRIwZT4nNop0HSa3NEErfuwBqLi6ErqzOWJcAr4dN7tVW++6t9KnErPq+TDZViSfCRzKmzsDzBH0EYVJWympB8WKWWgKrIV0KxqQOtaEVnc1ZGoUQQSoNjhXaDKxlJESXU0LDT4bjVLkCsxrU2kELqJ0iMgUSdQH24ZIuyw5QLR+ay8wFbktbgUfTbA5kzjZqMMuXRdQOpTKxIQFgACFU3e5vn57UFSPKQx6DNxAVux7wMdMlOAQhohjIppAWuuQBw35LMI5yxjbUgEihtvFoqO9ttyLwBknCT8H8dTTAjlGhH86SZ/1jDthM7BE99NfLuYCPWxIfvwDpjMZjMAifCQbyMprkUO3lrrY+6/dWErtZKzxAamaOOCJlAoANpprYi9RsGyenTq8duxeSzA5WnP+cThD43mw+U5WBCCeQOtVUbDz8J9OvTACOKs7ZnMaVsq2XJXnsMs5JPoAL+vDpwjhxzEfDsu/iTT30imirxprAFX7LSPGN+e/lWKPD8ksiZsMN5JO7LVv+AKnz3Fk16nDv2fCtms1NYEcPd5VCSNu6Gp78vlJK/mH0wDRlloEUAByrrsOlbVyr3Y9hZuTb9dQFDmdq1E3X0Y2Dgc/8f8AfEmAEcXgaePTGQr+LQx3AdCKvbkaP+KxHNwiPNo6zguFlYqQzIVoFNmQggUWU77gkHFqKMBwFFBXKgcgAYw2wrlilwzLmfJsC5Uzd4dS9BIzbjqNjgK/ZHg+XEMrQxLHFMzBQFA1RrcasTzbWAXBbenwj5ueXMcQ4dlZt0y8kkMh/KtGhfUd9gUWE3zt28t3dc/LkdswofL2dM0KtUK8gssdsVjA2DqSBXiC+0U74R1XLzZXisIQsXVRIhDqRT0b5ESQlgTvRRN+uAdeH8PadAuYk71Y5GBTSAGMbnSZCPaFaWAob0TeCOc4ki0NajcWCwXYWdr67cvfgZ2RzJvMxMXZkmkbW7atSNLIiV5BRHor+RfXDCRgBUkyd1asp36MDvXpzNjG+XFFq6EjyqjX3jFLjvCYnfLgxoQ09N4F3AilcAmr2YBrG4IGB/CI1iGhJDH8tP4CQdSmeVVNMSSF0Cqrbb3AbzGYVe8J5Krk3y2UNufdhH4p2zW1idZkcaVmqQxlVJ7w6SpD2oIXmL1G704b5oX1WVjYAEnwsmoULVj4wbAU16AdMcy7UwZKbNTb5mGQOiuFCsr2wUkBmBsh13rkAQCNWAeslnIJkXuYxMoctsbkUSfKsGWttT6rshfKzS4KZmQxiBpWjRtVcwixqVbWLJAIA0jlz8gduR8I4bGGjbLcQ7uU3XfRPHyurZSy2KvckEYPZNc1mwsksq/GMvmo1tJVowuIy4OhuYIDDULPKt6wBftbnVkMzowZFeLdSKJAf53url6g4CcLkqKFrAqIWR6TN05HcC8FuO8CmnbOLl0Vg8ocMWCKKhhAA/nFunRsLGY4Pn4jHlXi1SPG2hlbUoHeKx1PyUWxG/ngIMpmQoiLG9y3LbwhlG2wqjVE9cNHCZw/EIaY2GA0D2SAkbahQ2ILEAHemPTCJlRKPktLCSJW7wAiwqhSN70k7Ma62cNfYks/EIpG1UR4SwPiGkKaJ5hdKg1yJOA6h2i4hHl8rNNMuqOJC7LQOrSLoA7WTQHvwsP2szsOWklzWUjpkj7hI5LLSTP3awOGHtC11MBW5oGsMfafgYzmVmy5bT3i0Gq9JsMprqAwBrrhLf4N5gkkwMAzTZmDMaE1JC3xdi2kkgtqkZmdmr2ivleAs8S7VRrlHXMZKKSeLMLlFyylXjeWRVZNDMmyGNr3XaiMVuI9qcu2RTv+Ha2jzfxT4quhu7mo0YzQBBUiiAPb+nG/EeyeaOnNrGj5n46ubaASUNCxCFYxIQF7wIAbIAstXIXQ4xw+eCBJpIXlmk4omceCAd60aBSAvh2JCItnYW3lgC3B+M8N+LHMaXyqZKR9cMlh4ZWoUUsmz80KaJJ2u6s9kZ8jmc1LNFlZocwo1F5ojFqElgui3p1NposACa3OAp4S/cZrNZ7JSStnp4ry0RLSQxRKRGwK796tFjRHOtuWGPsE+YKT978YMHeD4v8AGvw+jSNQbYMRq5FrNdTgLfavhAzLZeJiQhZiQHdLAWiDoZSdiRV1ZBINVgHl89lVrxZ9LsrqzEpBUbEqGlNjVQ2vnfIMQycYkIzGVoFt5LqrAIVSdzyAaz6YBj90BHGG7qVxfeCkJW9I01SqwNS8qodXqiF1s1EDpGZzN1ZpgwVSFYsSVI0i1HnZodcW8vxaFohJ8ZcowJAZV1MAVBOjuw53ZRy+cPPAxe/EWo5WFtCSOidxRJCqyqAHOksS6DYnwX1rEj5lu6ZDlI9EcZbQY3VZKt6UaCEGpQNLWSemwsLuc4nll3aaJWG9yR8gVuuleFeXPw10wOzGTmV0my80GgFiwWA6SGkXWL76hISzEHSdy19MVuKy5ZGkD5NSwVlfQ5XUhRWZU2GoU5JU6QAuokHTgtHmopMo3cjSolCbk3q71A2q9w12CDuCK6YBjrCV8HY8cx/2OWAP82Q/fh1bCX8HCEd6DX4LLVXl3RwDpjMbVjMApdrIFfKZjfnGd/Kvp6j/AByxzrPQl+HpRs90Sa2sDp9Kkb8x1x0jtDGDBKD1XbrZ22rrvtWOZRkHIbEMxjkWio5gsBtuK33F7V9QGuEZxfl5SRQllckjekif7KWsM/wecNV+HQPMod3kfMG9/G7PvR9GI+n3Y59Pm2h4dmgu5zDlEsaWGuUg3fMkKevMnyx17hGVEWXiiB06QqA7blaBAvndH69sBb9qYDpGt/znJA+pQ36WLt4q5IeKU/y6+pFH+PfiTI5cpGqs7SFRRZubeprAVpmOsEdSjAHY0Qyk1z6jEfZyQHKwEbXGm3vUE/beB3aDMquZgbfbWjUD85BKu9V/ozyxf7Px6cvCvQIPf5D7BgCSIeZ578rA+q/8b4592p4J3ccuXCFstme8JVVv4s5ZBHLGLsDvH8SgV84afFbrn8y4LKqWNF6jsu9jYgmyB80gXtvij2gn0OlEWUlWut6e9Xa/9kRgBuQJizStY0STTw8qILM0ykm9x3iOBsPwh588NoGEDO8TC5GOZImLGTKzu6oNLM2YjElUbLG3FVyNDbBiTttEN+8RQQGqSORfCdgdY1Cj51gDGdiuTLmrqUk+lwzC/dZA+nAWLhxkjjISOQa5iwZtwJJme/ZNjUq+XLriWXtnAImlBjlWJWkPcypIQEHi2JVtrrl19cX5oo41WNtaqBswZl99sKHX5x+jACsvEBu2WdTt+DpegP8Aon1Vz5r/AN0fPZ3NGecJJBKoLKizGNnjJZQUbv41agaFaidhuSRjo8WV1E91O3La6cdPxQpPP8bHN88sJzM+uKz3rq7LI0et1dFLCNhIKPeA3Yvx7crCLO8P0xt33DFrdT3aSxeE27HWjst6gPm739BG/GckmWnNZmEOcu8rq6T92w71VWj3b8g4J36EYPZLKxI1JJmIi1oQVRwQN9zEwfTR2Om9+mPZsnmmWRfjcE6sq0krLXtGrXMRVunLnuDgNeOSLLmJjl88IQ0h72ORJF0MBpIDKrKPDfUWd72FMXweQZpZJFnmjmjVB7Eolpy7c/nAlK5gXXvwH4nwZu8bVk1fW7MzIrrqUE0xaJwmo+HfQeZ2xc7CoiNntKSxlYgT3kmv2jK3hHdoQdWq+e/uwDL2JfvslBNIAzsntFRqo+vrjaeJPjOXbQFkErrYUDw91qO43rlsfL0xt2H/APbcoeVwo31ix9mJigbMx3uV1sPQlVX7tX14Cxx/j0eTy7zy3pWthuWLEKoHqSQMLnEO2IfKP3kOYyrSMYaaMOyM0feAlbtlIsUoJvbywT7cpI2U0R5cZnU6B4jtqS7aiOTCrB52Nt6wmZvhOcGWAMWaaNc3DJDHqEs8KKHLsC3ML4SivyahVcwscLz8EEeWlk4k8Xh7pO972NWEbSlwUlNMQs0S6mBIMQ3O+DnZSoXzPe5qGUlYpb77WwQRKC7ajYjLDWDZUatjWAHaLv3XJMkMkrJl84GGbitm0mFWLoPCXYKSouje3lgXxLJR5XL5Rcs7N8dyByUZIos7yRlWO/hIEsu3Sq6YDrkeYVwCjKwIsEEEEedi9sTLttjm3H5Dk81mTBSGHhsEMR6R95mJIlbypaDG/wAXEXarIx5JMtDl5M3Rzg74wvI8xHxdmcAqS7EgByOmq6G2A6RmclHJXeIj1y1KGq+dWMBO0vDkjyzGEGJy8QDRkqQXlROQ25GuWEni3HJUfLQLncxk4ZYjNFNmFDPJKzeGCV38KBVHI8736W+ZyBzkoFlNyastrJ3thLFq5bG2B5YCrwyNr7s5iQOFNrrVjR+dpYE0LAvqb32rBKXJ5j5mYA/OhDV9TKcL2Y4JDJNPWZZJSNyAVaM1GWYtYBGlBQ6Bm3IrTPmeBztHWW4g6lfPS9brYJ3IGgEUQd2u8BfnTiC8pMm4r50UqX9UjfdgTxfM59VBmhymlWDnup3DkRkTMFR0UMxVPPbc4s5fK8SRyWkilUOW5aSUOoJGoEexWwxYlrIUbC8X8zLIclL3i1IsLhvZOp+7NsNJO13ttgDiNYB9B9uFD4PVPypPWPLfR8jy+qsOB2HuwpfB3DUbm+awfZCv6iMA33jMa4zALXFDSP50Dyvah/3+vHLshDqgmjYAn5UbdBoc3udwSNh688dP4g3gmHWgbPKq/Vvjl/DiT8Zj0ihH6E08DEk1yFg0OfLADcnmWmmymXJBDZmJlAoeG9TE+urV5AY71k3DrfMWa3vrsR9vXyxwfsxlieJ8OqxcOoVzFJLR39SL9+O1x5bTGoiis6iR4+6Vdw1kgHcmh7JvxXsTgLCTtG8yhdTFldRdDSwVCST0VlYmt6rayMXs0JDp7sqvi8RYE+GjsBY3Jre9t+eK00BdgRaOnsvsR4gLHqnmDW4B6A4nikkHNQfVTt9RG3us4Be+EtzHkWnAs5d0lq6sA6W/5GbF/gUneZddBKkoAre0RaBgaJ6auRxb4zkBmctNCwIEsbobr5ykeeBHYCYtkoiwohEG3I/JR39tj6MAfnUiOiSxoC+RPS9v1YVeJZV4o3JUlvjBKg0NQlnKimO1aJOvoPexZjPo4pWDWEbbfws4Cn6aNe4+WK3GTSKHZSTLDoXk34WK+u51C7AG3uvAAMk5HC8ksmks5yaHe7uSAHoN6s+/zwa7K5UfEoFcByi6bIFnQxW/fteF3heVBy2TiK7wZ0x+o7l5WFHoaUfQfI1ho7Or8i4O9TTj/rykD6iMBz7tVw6OPNcQKIqXw6UUOpaRBqrpYoetHHUJ4beM/i6vtUjHPe20BOZzoA55NBy/KToL8z7Jx0eTz8r/AF4ALxfNRxI8soGhEZj4QT4SSTdar0jkMc5XtBNIyiUo4dtSo4RgEaUAL4geSqRqFbb4PfCxxdooIogdIzDMHbTqpFDWBfUlh60DhUgjPxvKwg2WskCqISSR9R5CtIY+vLAF5ZIRLTQg2ArNEzRkPo2UgNoIOltwm3h2PPHk3C4i50TPHbK+k6JNWqTVSgMjVYO2kkDfpeKeTUUtb0I/au6+VNE8ztX3+mN04gBmF8IIEQfb0Ug/XZ54DXNcOnRCYMwjrR0sHKMrUrjxMF3C9FfkRhzyWUmjEiSzxzSZiMUrS6HVaYHSrKxbxMdy3QDphEnjaGeFkYKNCAdK1FATXQFNj6Xzw/Z3gsU/EkWaNJFTJjZgDVyEWPq54A3l3MUKxiGRVSMKAArClUADwsT08sVcqSc0rEkWjeEgrpA0newLJJ6eQ3xLl+yWXj/BK8X+7keMfUrAYocJdzNTO7nS4UOVYLshPiChid15nzwBI9q8sDTSFN6BkR0U76dmZQpF7WD5eeL2VzsUg8EiP+awb7jhSGUzkceqOcRllvupAoEZ0rSqGGknXd+MA7G9yTYRZ30d7lYn8TK7aY5Nu8NFSGFApW5Ao8xgG0jFdeHxjki1qL1WwYnUWHkdXi262eZwvZriQhm7v4vOqa407xXYINali1E1oX2TQ50MS5PtXFIhZZZBpAYq6AtRZ19lRr+ZfL2WU9cAYzXDIpA+uJH1r3bWoJZCfZJ6rdmsB832TypWGFHbLNEzSRGKTTJbAq58WotqBIJYH34IRcZDEqjI7L7SnUhX2RuCCRueowIypGczDd9AqmONDTAOCrM5rxoCt1vsDyo4Adx34Nps1EYm4jMY3CrKrxI5cI5dWB20yAUuocwosYZ+JxrDl4kF6UkgUcyaWRK9SaGBQmyokZdDQhEd2dHaMDRKYSKjYXupI9APPFvO8OjcmH41KrLUukSKWQIwIYllYgXXM0d+e+AqcT7IpmDK2sgThCQUUkABBQJogHQlg+T+e2me7HK41KdTGYym6VSpcuVACtuXCG2DX3Y3GCaZOfbu80jbA+OFWsG97Rk2PQ1iWGTNL7awOP5BdD9TAjz64BVl7PZ1FcK5dvEFIk02zqzar1IdSSOwUbgg2dJAIt95KsWbMhehA1FjQB0srLoEjKfGL7zmbIs1hifOuBvE4PQqQ9E+gNmsBOO5xHheBe+V3U6VMMihwqmk1MlfyqBs0el4BqzLUjH0P3HC78H8VZVT5pCfrgjP68G+KH5GX8x/6pxR7H5bRk4L5mKH7IY1/VgDWMxmMwCtxGUASk8gu/0191fqxzWTLXmStKC0AqiNz3bCzz6AAGuhx0Hjx8MoN1pFV1J/xeEnjbGPN5dxsxjIO134dSgjqfEevIc8AA4fxEZfOcJkZddwqgtitFm7m/UrquvUY7QufiyseliFNmlLC9zubYgCzfXndY+fO0JHxfJaSNopFGnmrLJGxIve7s8v147v2O4jDm8rFniqCR46kcgWpSw41H2QG1H3EYAjHnZJPZVwvolHff2pdI+pT78ezZ2KNwJiFJF27kqPftoBNGvOj5Y3PFGcfIRmS+Ttccf1kamH5qkHzGK+diSKNmzB1iWhI6llYkewkaJbkXYCg3uTuScARy3EoDtHJEfRWX9Rwo9kOJtDkMugAeeXV3cd9AaDP+LGqaST6gDcgGnB2CGcvv5ZETpFaGX3ufFo/MG4rdt6BnhnY1IgEgnnjaMFdWm7Um1VjIhEgXp5b1W4wBKHKiPTH3geV3WSVjWpq8WrT81fAEUcgAB6494i0cxUqoZllVC9aSvdyxsygkWRqUA6drHpigcnm0meVGy2ZcKqMtNA4A8YFgyDUbvcAcuXXMxx2SOJDNlMyunSzsBHNspDG+6e72F0tYCLK5cQZydCdi0eaUmqBZTDIPfqAb/ieWJ+zrVn8/HfhBhkC2a+UVyzUeRLA356cDeGdosvnM9DJlpRIO6l1gbMoLZfSGRgGA1Kd65tgtlYNHFGb8vlE+uGVtX2ToMBb4l2dWWVpNreNEbnuEkEi9eni/S9MFjEPd7jWN8ZgF7trwJMzk5VcFtKs6+EMwZVaiv8qiQMAeBxR5fL5UMFM86IWZRsI4grSAeh8X5xYk4f8Ieaya/HogjKRDC8QhJ0KTr1ANSmlEenYLuCu4X2gEcQ4RNHmsyqQvJGWBjdF1AeGSQxsAdQqworbdR6YWc1E8bMXikjAy8inWNLBhCrm1PkKsjbasdc4XmZlDa42YWTahRvZs0X3BO4IsUQOmJszx2Du3MwZEAOvvYnC1Vm7XSRXvwHKuMzpcdAeEZcEi+qoDZ+n/G+OoxQ/wCcZG2/9NEPX8LN/j68eZzs7lJow/cxkBdUZUUB88EAV13+nG2WYnPz7bCGAX73zBP6sAYws8LIGbVK3+VPTcBgo5dKAwzYUMrmT+7AjGw7ickeZ72Kj9TH68A4YU+MPHDNNM4OlQo8IFD5N5NR5E0VFUebeti52s4rNl+5eLRp1N3isrG1CkitO93sAAbJHLAzMZaWczd/DqjkaMlIpVNGPcjxql6tOkrdFSR1OAILxSMk6ZJoyKv2itsUjSiwZPExFLz8Vkc6meEszL3kUtGiHjVio03vpZa6dPLAMcHEdHVKjARKGly+vSIu6YanQWQzRbgPXjvEWe4WZlmEcsRkmYBhSstNEqaRp+V9uNA1tp0sTuRgDkkLqTJ8XiJIOpo5CrEEK5JBjAJsDfUT9uKvZLO95ms5alSgiRgSt6gZrI0sw070DfzTgJN8bWZiNaM87HRqJVo2SUjXZpqKpYQAqjA1Z2I9jM53uf4g3h3XK7jkSYnZq61ZI+jzwEuY7KTaswytrMqSAKzeFScwZVUeGwCh33O94rcW4Bmg2aKFgjRzm1KHvTKtIpUp3gZNgaaiIo6uyAb7Udp/iYiOhX7xmHilWIAKhcnU409K3I3I3wP4r2sSWBVhkaCWVEb5RJFaJZG0qZCqsI2LbAtsfdvgBnEsrm41kIS5nzUMcZiU6NIy+hXokkRo7MWs14TgVJxvNpkW0POZO7MakbuI8mhSWYhjsXzB0lt200RyFNkXEs2khg1wyypGpKWO8AqJe8YF1LBm701S8lFi9ynAlaTKoMwLZlYOG35lgVPOxW3uwATiXauSB5lMfeKpSZX0+EZdwABYoGUzBoxvsCGbZTZDLxs3xSVzG0jyeJovZI7nMMqg2dQXVWq9zZ61glJwtSH0lo9caxWhoqq69OnbYjUaPu8sVnyixHKRRjSiSEAXewgm89yb3wFnjj1lpzfKKT7EOJeDpWXhHlGg+pRin2oasjmj5QS//G2CeVSkQeSgfUMBLjMZjMAm9o8o7KQuwNWeVAHbfpfUjcXhI+EGBv4Oyj5q1tyta3Hpz+zyw8do8wRpPmp36AAHeutbn6ffhd7ej5LLvZX5Jv8AlTV9dA79MBzrO5UtFkl3Fy5hAORDER1V/wAqj7zht+BTiAeGbJlqD/KxE7gMpBYV1GyEjrTYAcSIRcu3SPOk+6wrEbk9EJ+nEXD1fIZmN41Z7bvEAO+uJnini8yGTXys7pgO9WzogHeqysC3S9JvSXIopdbruRt1OLsch3DEaudDoPvr1xS4fx6GaNJEdaegoJAOphYWvxtjsL5HyxPmY2BDKWYjbQGAUknm1i6HWjy6HAeTi5YlUVot2roKZQv84m/5pxcJNjbbzv8AVinw8qO8XWGkUgyH+UwBFjoNJFDyrreLhehZ3ob0OfuGA1kQ/N0g2Lscx15da5YjzryAXGqsRzBNEjyXpZ5bkDE6uDywAzXbSJJZo9DN3ILOQ8Wyqqsz6DIHKrqAJ08wQLwEXa/hUTItRoJpZFjWUKA6ht5GDjxArCsjc+gxW7AvJPlFmLVqkm7ssup1iMx0rqJuvCOfOh5DAr4RONtrkhiIMogaOMXv3uYoFvTuoFYk/wC2Qc2GHTguWjhy0McRDRoiqpXcMFAF2NjfO/XAV83JmYmLjTLFtaVTgb6iK59DVHltz2tZPjMcmwNE8gwrV+aeTD1UnG2Zz+hdRjkYDnpXUw/mjxH+aCfTAniUHxuNTlcysasbcAGpK6EqySI11ZVgdqOAvcU44sepVt5BVqitIUsGmdUBcL7h+0AY83C2ajky7CWQRSpIyhTIrMYW1SRkrJyj0gVYoCqxakWTKwgdzlEQWfwrIGbpS9wxLn6WPriDKxR52ESZrJrCbOlcwqlum67BwPKwrbcsAyRZ9S2kkA3QBsEkX0IH2XgXmv4XOYh/6eFh3v8AtZBTCL8xdmbzOlfxhii3Z8qvyOYnhWiBomZ1r0E6yKPoIxvw+DMwqkcckZQbDXFRJO+x71CST6YBjzpYRvpBZqNAEAn3E7X78URxaFHYurRMdmZ42UHTdW9aa3Nb9cUM1x2eNu6+QlnIsRx69dXVlaIRf5TMBe14J8KlzDAnMRxRcqVJDIet6iUUcq2F9d8BZy+cSQXG6uPNWDD7DhOyIP8A4glBUgDKkqehBeEbfTYPqMN+Y4XFIbeNGPmVF/XzGAeXySpxQaS1DKEUzM1XMtVqJ/FwFztCttFvX4Tfy+TOBfGe0nxQRsyM6STNF4dIKkmSjTMLvSQKP0csFeMbzwD+TN/UA/Xhc7cIO6y7F1jCZ1X1NsAVM7A+pBo11qtrvAX8l8IGUkQy6mVBOYFJViWcIshAVAxFC9+XhJ5Vg2GglALGN9fs6tJuqU1fkdj67YQuL8X7z4iVzEEytxJQXhoKU7htQfycqSTudm54X4uIRSvlGjBOX/dkLCx3DBQwBTa9NlBZNnT5jAdam4BAwrSVBseFmUbgg0Aa3F9MUouyuiQyQzOjUq+JI3WkDBfmBhsxFhuWOYyccmhmky2RGh81xOaJTdBY4QgIWh4V1OSdPIK1bnDD2k7T5rINloEmEziOWWd2Gq175EQ7mxVkUD061gG3iPAXmKmaPL5jRqAvXHs66GFW4Nj7hyrAeDsv3bHXHmmVu71BXjkDiE3Er8nbSaFiiwChtW5MvFu2OZymaEEkCyiZguWKsVaTSimSwFYAgknehXIkjF/h/bRXlhgkhlhmljaQI2nwhHZGBNg2KvYciKvADMtwiOLMxZhcxMJAzGUZgaQ6yKBIR8mKa1jIAOkaAAAOVDgnZ+ZNoDBl2WB0d4JhKZ5TWh+7ZVQMps6m8Xirlvhth7W5V52yyTxtMpoxhvEK9r0JG9gXXXljMv8AE82paMQTjkSml6JANEruDVeuAq9jsvIkT98JlbXVzSmQvpA8ahnbRZJBUMRa2NiMX+IsDPlgG3VmJF70YpACR5HevccUZuzcd/JtNDsd45nXf81iVr6MUOB8Pn+OePOSzJEiuFljjVvlO+j0sVRTY0g2d+Y64A92lW8nmR5wSj/kbBQYGdoSPimYv8k4+tSMExgPcZjMZgFriGVEjxoygqwYb71akbfbviv2k7PCXKlNy0cThaAtj3ZWrbleCOZT5WEgcrHruP8Atgg62PswHz72lP8AAg5jZSZk8TKQDcMgFdN75YcexMlZeCUHvJDNMwtdyZEjl58gS40Czv3hrBH4UODkcJjSyxikhtgOgJS68t8RdgsozZB44wbWOKRCd6kEcMybjeiWr3A4CftlwdYY1zWSPxeQuzWhpZNUUjqSvs2zBSao0xvFfs52x4nJEjrHBm1ZbO/dS3ptgN9DEculkHBPO5nveGSNGp7sBJoSR4dBcM0Z8mSnQ+QK4B/BQ5WIq2xR1A25iwp/5pPXkPLAN/DO1s0ruhyE8bqV1W0YG46FmUGvQnpyx5F24JSSQZWbu4wSW1Rm9K6jVOb2qjvzx46yTSCGOQ9yhImkJUPM1bxLpAA83KjbUQKINecUy4DwwKhYahI6pVFVZdqNDTrZAfJSfKsBPPx7MLBeXyJc7gKssQCtv7Q1AUG5gG9/fSrDke6Vlkhmild0mcSzREZiUuqAyCMs3dvJpXTegagKAN46G+TVlC7qAQRpOmiG1Dl0sbjkQd8c1EMsEUCyJItSZaMlwb705nKNKFJ3ZDIjPqGx7w11wFvimWfJZGbNkgZyca5nPtI8oSNUiI9lIyQADZoc7N4H8OzWcy6RyePRKkcgewQbhEjhzRFim8Ti9ue+03wr58GDRdAOC19dPeMtA9G7s0epA92Hnh+U0ZaNRsBCi/QIyv6xgFzh/aqR1UlWJbVRiIjog7WkhdPEtGx50R1xq3aCeZkEs8WXS1B0w969vYQWwMYJIAsAi9q3sMM/AoX8TIF0jUNHgG8Y6Ltzs8udYB8R7JRgMFlcFSTvTVbDTvsaHce/xHfATcLSCJhMJo2Y2qSSLJYVqpdIKopIA9lVvF08Tij2bNwRkkCoogHtuQtjIST023wMbsdIQFE0er2SdBvYKl7N5Aj6fTA1+wrqzfLIGRTIKjNbnR1fatCn0s+/AEeLcfyqt3neZqZl21KsQ00SNhIqgG9Q2HQ4Uo+MZN+7eIZ5Fd3BYNCHta1qWBDK2k6ud0bG9Uyt8GsZIRsw5QsLVUVbCssdXuRz5+e+LUHweZVUCJ3qKd7D7+NHZrtTZO12D7K+WAtdnO2HDUiGi8qHIJMyMmonkWla1djsdRcncb4a8jxKKZQ0UiSKQDaMGFHly+nHPT2Hm+LLFDmhRSJV1x8lIvmpvz3I2+5fl7KZvLrqEGptNa8q5DgK1WNJV+rE+/Adrwvr/wC6ty2yi+/eZv2ffhPy3aWfLw97mc6YyFYLA6oz3YCh/AHL7Mee+3qcR9iu3gzGfnlzTRQgQJGrUURqkZzZckA+MCtXXrgHrjvA5JnieOVUMeo08feI16CLAdSKK2CDd+7Fd4cxpKT5WDMJZPybDe737uZdN7n55wdy+aRxqRlceakEefMbcsSYBJ4p2Z4fNCsM+UaGMSd7pCNGocqVJLQnRuu3tVyxNxLshks9kVykTLHHGVaIwEXE62Qw57kFrvc6iee+HGsVsxw6NzbRqx8yBf0HmMBzzi/wSkQ5QZLMtBNlGkYSuNbOZd3Y186xt6E+/C9xX4Ns5WZb5SQxZeKDK93MLmCONYlU0SC3ymm9uVmsdgHDK9l5F9NWofU9487iVfZ7tvQgoenUavLywCLxziaPxjhbSHu1jildjIDGFeSMBQdQADbVX0YzjeYZeNmatstw2Rh569Rbl7qw6DOSLQeF6HMoQ46dAQ3n83Aju8m04m7tEmPhZnXumIddJDawpewoFG6sYBB4Hk4o4uz7KB30s0kzv85gY2eVmPMgWo/m4TOFZtsvwzNC2HxuBMxEbo95DmjE9EVvpo47JkewOUgdny8ehmidEYuzrGHXfuwSQos71+s4UO1HwRzHhcGXglWaXLF2Tw6C6SAM0ftEatZUrZArnvgOj9mYtOUyabmoYwTvuQi9fXfEfBp9WfznLwx5cbb9cwcXOGQFUhBFFUAI6jwL91EYq8HSs7muhMeXv13nrl6YAhx8fwaUHqtfWQMEsVOKJcTDzr+sMW8B5jMe4zADURTpY8xy+nbFgDHzIe2XGht8Yk29Y8YO3XGx/rMn/S/ZgPpTO5JJo2jcalcURyv6sC+wXCxHw/Lhk0SGGMSWKYlUCgN1sDb0x8/jt/xv+Mv/ANL9mJ0+EHjgXbMNXXww/rXAfSWd4WkkLxVpV1ZDpAFBgQa6XvfvwN4L2Qgy+ooG1ObYlrs0bryBJsgbGhj5/Pwl8c/jLfoQf2cafvpcbH+sn9CH+xgPpaHhqIAFVVCikAUAJzvTQ2uzePRw5dRf5xAF+QF19pJ+ryGPmU/C1xr+NH+jh/sY8PwwcZH+tf8ASh/sYD6ggiIG5s2T9fIe4DbGuayKSAB1DAEEWORBBBHkQQCCNxWPmAfDLxj+Nf8ASh/sY2/fq4uP9ZH9DD/YwHbO3HYlszBl8vFyacGaVt2CBZm3NWfG5ochdbA4bJ4zyA229K3H6r+rHzMfhr4v/GR/Qxf2MZ+/bxf+Mr/Qxf2MB9KyweGq5rX/ACMP2YqZzLElqHME/a559D4zj52Hw38W/jC/0MX9jHo+HLiw/wBOn9DH/ZwH0ZG4L2DYJB9BbKavldMNsUuIkeIA+JoZwPPwOp+y/txwH9/Hin5aP+hj5/VjUfDZxLf5SLe7+Qj31e1069fPAfRZbe/Jjdf72Nhv6qfvxvl4DYNHfR9HybJj52Hw6cT/ACyf0CY8Pw6cU6Tp/Qp+zAfQyRH5NqoaYb8hpYgjbe6b7MehdJCEEFhMq2efi1je73Wz9Hpj52/fz4r+Wj/oU/s4z9/Tiv5aP+hT9mA+iczGkppwjqe7cKwDbElTsb2vAXiHZHKSsFeBF16T4LS2WTSx8NAnxLuRjiB+HLinWSI9PwKcvLljx/hw4mRReE/8FPO/LzAP0YDsP/gMJ8pl5zE9uSSNy2sWSyFTQF7cqJx5loeL5cfhRmRuR7JulcUQ4RvwndnZjtq+nkf7+vE/xof6Fev/AGxsvw8cTG+qE/8ABHXnyOA7A3wizwBRmso46My2u9A2Aw017n6YL5H4RMnILMhivkZFKgjlYYWum7F3zGOFfv8AvE6q4K8u62+/FKb4Xc1J7cGTa9rOXAPO+YNjffbAfUWVzqSLqjdXU9VYMPrBxNj5Cbt3OGtFji3vwBhR60dZYX6H3YLZD4a+JxHaYOPKRdYP0sdX1HAfU+NZIgwogEeRFjHzeP8AKH4l+Jlj/wANv7zHo/yieI/k8r/Rv/eYDv8AJ2dgPJNG9/Jkx71V0pAO3mMajhMi/g5j7pFDjpyK6GHIdccEH+UXxH8llf0H/vcbD/KN4h+Ryv6En97gO6KmYjJJjSXfmj6WAqvZdQPX2+uKPZsuc5m+8SVajyygyBQXpZbNoShN3en7McbH+Udn/wAhlf0ZP73Hv/mOz38Xyv6Mn95gPoXMJa16j7xiXHzp/wCY7P8A5DK/oyf3mMP+Udn/AMhlf0ZP73AfReMwh/8Ajuf8WL6m/bjMB//Z"/>
          <p:cNvSpPr>
            <a:spLocks noChangeAspect="1" noChangeArrowheads="1"/>
          </p:cNvSpPr>
          <p:nvPr/>
        </p:nvSpPr>
        <p:spPr bwMode="auto">
          <a:xfrm>
            <a:off x="155575" y="-1622425"/>
            <a:ext cx="5600700" cy="3390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364" name="Picture 4" descr="http://oneohionow.org/wp-content/uploads/2014/04/Good-tax-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47" y="1144386"/>
            <a:ext cx="5810243" cy="3517766"/>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6" descr="data:image/jpeg;base64,/9j/4AAQSkZJRgABAQAAAQABAAD/2wCEAAkGBhASEBQUERQVFBUWFRQXFRUXFxQXFBUVFBQWFxcVFRYYHCYeFxkjGhUUHy8gIycpLCwsFR4xNTAqNSYsLCkBCQoKDgwOGg8PGjEkHyUqKiwpLCwqLCksKiwsLSwsLC8vLCwsKSwsLSksLCwpLCwpLCwsLCwsLCwpLCwsKSwsLP/AABEIALoBEAMBIgACEQEDEQH/xAAcAAACAgMBAQAAAAAAAAAAAAAABQQGAgMHAQj/xABDEAABAwEFBQUFBgQEBgMAAAABAAIDEQQFEiExBkFRYXETIjKBkQdCobHBI1JictHhFDSCkjOy0vAVQ1Njc6IWJML/xAAaAQACAwEBAAAAAAAAAAAAAAAABAIDBQEG/8QAMBEAAgIBAwIEBQMEAwAAAAAAAAECAxEEEjEhQQUTUWEiMnGBkULB8BQjsfEVcqH/2gAMAwEAAhEDEQA/AO4oQhAAhCEACEIQAIQhAAhCEACFg+Zo1ICjTXtE0EudQDU6AeZXUm+DjklyTFg+QAVJAHE5BUy9vaG3NtmFf+47T+lu/qVWbRe0kprI8uPM5DoNAmYaWcur6C89RFcdTpr78sw1lZ5GvyXsd82d2kjfWnzXMo7QpLLQrXpF6la1L9DqDXA6ZrJc8sV6yR+BxHLd6aJzDtXJTMNPPMfVUS08lwWxvi+RxfV5mERYQHOknhiAOXjd3j5MD3f0piFUbVeZlkge4Adi9z2tGjnOjdGC7oHup1TRl/n7o9SoumXoS86I7Ql0F7gnvCnNMGuroqnFrksjJS4PUIQuEgQhCABCEIAEIQgAQhCABCEIAEIQgAQhCABCFrmna0VcQBxKANiwkla0VcQBzSa17Rbox/UfoP1SqW0OcauJPX/eSkkRch9PfjR4Bi56D9VBlvOR2+nIZJPLeETPFIxtMzVzRQcTU5KrbQbaPzjsodTfNhOf/jy/9j5cVdXXueEUWTcVllkvraiGz5E45NzAc+rj7o+PJUm8L/ltDqyOy3NGTR0G88zmkJc6pJxVOZJrUniSdVk2Ra1VMILnLMyy2UnwNWTLeydKGTqQydXNFakN2TreydKGTreydQcSxSHLLQpDLQkrJ1IZOoOJNSHcdpUqO1JFHaFJjtCqcSakP47UmNivRzdDUcCqxHaVLgtWaosryi2EsMu0N5xu30PA/qpLXA6Gqp8c6lwWsjQ0SWz0G/Ma5LOhK7Nev3s+aZRyAioNVW4tFkZJ8GSEIXCQIQhAAhCEACEIQAIQhAAvCV6sJYmuFHAEZZHMZGo+ICAEd67WxR1awh7uIzaPTVVS27RPeamrjzOQ6AaK5XnsvBMCQMDvvNAHq3QqmXrcEsB74q3c8eE/oeRXUcF8t6THQ4egHzUGaR7vE5x6klSzEtbol0CA6HksHRqc+OmqwEFdch8T14IAhiGq97JTTGtZjRkMEN0A3gLUbK3gpxjWBjUlOS4ZFwi+UQv4cc0YSFLMa1S0aCTkAKk8grY6izsyp0V+hCtV6siID658BXLiVss19xOIDXZnIAggk+aq1stBkeXHfoOA3BZ3cKOc77kb3edMLf8A2cFswi9q3cme1HPQusFta7wuB6EH5KWydc0DaaLfFeEzfDI8f1Ej0K64Bg6Yy0KRHaFz279pJ8bQ9wc0kA1ArnlqKK0x3gRqPRLWSjB4kWRrk+qLZBaagKWydVmxXk05YhXcDkeeRTSO0LMn0k8DsVmPUdxzqdZbeWnLzHFII7QpMc6M5OOOC42a1NeKjzG8LeqnZrYWkEGhVisNubIOBGo/3uVco4LYyzySkIQoEwQhCABCEIAEIQgAQhCABYyRBwIcAQdQcwfJZIQBStodmuy+0j8G8b2V/wDz8lXJQGip/cncAN5XUrWysbxhx1a7u5DFl4anIV5qjjZS0jvOYC6mQa4EMB90VpU8XUz6ZLpwQNs5ObvJu4czxPy3cVkY02mumZusbx/Sfooj4qaroEExrAxqa6NazGgCGY1rMammNYGNAEIxpBtNbKARjU5u6bh5nPyVnlo0EnIAEk8hmVz+2TmR7nn3jXoNw9KJ3R1b55fYV1Nm2OPUiEKZE2lnkP3nxs8m1kPyYpF2XK6apqA0EA61OhNPJWc3ZDhDcDcLTUCm/jzOQ9FZq/E6tPLZy++OwhFFCIXlFZ7+uMU7SJoAAJc0ZVpvA00qlt1XK6YmtWNArWhzr92uRV1evpnV5ucLuHUVUV0sMvaRMdxAr1GR+IK13RsYXSOGTwBXMUDRXU61O6iYSXUbNRvuknStKnM5HT9lm6vxGixqMfyNUOUU5Y6epHdGs4bTIzwuPTUei3mJYOiS0bISeEx1Ti+GTbPf1PG3zH6FN7JeDXeFwPz9FVzGsMJBqMirMncF6jtCl2a2FpBaaEKgSbQzwjFQSNHiGjwPvB2+nAhObn2qs89Ax9Hfcdk/yGjvKquUJOO5cFTwng6fd9vbK2oyI1HD9lLVGsV4OY4Oac/gRwKuFhtrZWBzfMbweBVLWC1MkoQhRJAhCEACEIQAIQhAAhCrt+1MlCTSgyqQN+4FAFhxBAcDokFx3TAWucY2kh2pFdw4rffl7fwrWYGNIcSKeECgruChZZGuO6XBKEHOW2PI5WqazMeKOaHdQD81WW7c8YvR/wCy2s23j3xvHm0/VKrXUP8AUMPR3L9JNtWytnf4QWH8Jy9Dkk1s2PlbmwteOHhd8cvimTdtLPvbIPIH5FbWbXWU+84dWu+isWrpf6kQemtXMWU202J7DR7S08xT04qOY1fX7Q2N4o57SODmmnxCU26wWJ4JhmYx3Au7p9cwrFfW/wBS/JW6prlP8HOtrbVghDBrIaf0tzd8aDzKh3VsLLLEJHu7MOFWClXEHRxFRQHdvUu+I2ySvxNrh7gJ0IG8ciSfgukRYJoWSR+EtGnukChaeBGi7Z4g669lPPdiNUYX3NT7FCN2iGgaABy35b+aE22lc1gAPiJBA30GZPTd5qtT3kWU7uInIAceZ3LGUZ2PPchqaows2Q6+xvtVnc8FuKjTrQZkcM9FIS+C8Q+uFwNDQ0zHToi2WyjcRGnDqFPy7G1X/wCCTljoProvsWZ5xNLmvFHUpiFMwRXXXTmtV73syd7Qxpa0GtXUq4gZCgJoNVWZb3q0vFSBkK5YnH3QPmVvgtrHUo4VI03jLPorXprIxy1wXyttrhtfD/wNlpMneNaUC1+7WprpqtSqq+CW4oVri00S8AOYWJjWNllNQ2lanzzUx0S2K571k1abVZHJBdEqhe929lJl4Tm3lxHl+ivLolCvO7hLGW79Wng4f7p5p3TW+XPrwzl0N0enIkujbO0Q0D/tWcHHvgcn/rXyXRNlttInuBidnTvxOydTpvpxFVyN8JBIORGvKmqttw+yy8LQGyUbZ25FrpC4P5EMaMQ86J/UU1Yy3gTqtnnC6nd7NaGvaHNNQdCtqq2ylw2+yjDNPHaGmnuuY8aAmtSHZchWmqtKx5LD6M0k8oEIQonQQhCABCF4SgAJVZvO1sklJYagd0ndUa046qPtHtJirFCctHvG/i1p4c0ksdvwClK5116fos2XiFcbdnbux+OhslXvx17IutwHuO/N9Aq3tTe7ZnhrM2sJ73EnI05LRPfzjEY2AtDj3jvIoBQUSpJa7WqxbK+O7HNFo3B7589gQhCyDWBCEIAFNu+x4jU6bhxK1WOy4zn4Rr+itt12DCA4j8o4Dip00yvn5cPu/QT1OoVUSr3xcwkq4DvjX8VNx5quvtErMmOe0k0OEuaa8KDVdLvCw4u83XeOP7qrXncDZntIf2ZrRxoSKfeoPeHFPSrlpJqE3mL4Z5rU0eenZV0l3QguSxme0tDu+e85wdUl/ZguwuJ40pnxWk3i6rCGRscxwLcLAAKGpa4e+K01z1zzVs2hYGC1GJlaRxQucBn3+8+RxGpIcASqScqYgaHMDQkcW188+S07YeWkvuZWbKZrY/i9fqMrXNJbJi4MjjoyriBhjYxlSXvOu/qcgF5Yrossjv8A7E7BCDSoDsbjTKjHNqBzPBP/AGf3I2Vs7pKlpb2RaMgQ6jnHqKNold4bIWlksrY4y9rMwQQSWE93LUupupuKFuaVnJOyi2lpyj8SfUkz7D2V7uzs9qikOGrYXNbnlUUc0005b1VZdn5Y3veYgxjHYC4Gha+nhc0HQ50Ohop9023sbRHIRUMeCRy0PnQlS7zv1000rwXRskLSWBx72FuEF1NTTdpmu+bhNrv0x+40/EPNpcbOe3RfzAsGLABTIEnqdKk9EwuS5v4jH3qYADQamtc+gp8Qo7SKUBru/ZEjTlhNDxBINDuySm8zljduks+xMuqzOdMYGjE/E4A5e6KkctCnv/xC1/cH9zP1R7N7RF2jo+yHa4XOEupw1ALNO6Mx1zXRAtah/AjR07ThlcHOTsda/wDpj+5n6qLNsvam6wu8qO+RXUEK/IwcguLZkG9IHSxnD33Oa4EfaMYS0kHUZV6tC68AtVosrH4cQrhc17cyKOaag5H4b1tClObnjPYhGCjnHc9QhCgTBCEIAEIXiAAlVHaPaTFWKE5aOeN/4W8ualbUWy0UMccbwz3ngE15Cmg4qnkUyOXLT4LF1+rkv7cPuzW0OljL45/ZHi9QhYZtghCEACEIQALZZ7OXuoPM8AsY4y4gDUqx3PdVctw8R4nghKU5KEOWUXWquOWSLnuwZEjujQfeP6J0VmGACgyA0WBXqtJpY6eG1c92ebutdksswKXW+xV7zdd44piVrcmLKo2xcJLoVxk4vKF1zWpkbnAgAPIqeemfJVe/9sZXmeF0TGjvxtND2jaOpUnmBoKaqy2y0WdsjY5Hdm6TNrvdqDQtPCtUq2j2Ia1ks4f4WOcWgeJw3k1yHRZcI3V5q5iu/f6M7qYTnslV0k3/ABnns/vuCKKRkr2sdjL+8aAtwtGXOoOWqchsb3vntDzFHIWtijc8xhzWjxPFQSSSaNO6lQkPs8uOJ7jM4kuieQ1uWHNoo47ycype112m22hkcFS+IESOP+EwOoQCdceWg3apqt/20/wgktRDdGfWfd+xNb7OrHic4mQtd4W4gA2prkQKnzqk4sVgtEzY4K0hY+rS3uyEOHfxnN1CTrrUbtZ9/OttjssQjkxYcLCWxijWtbkTixHMjVURkksUgcC6N4IIPhIxCtabgQdOBXLmksJYM22UKpJbfqPr/upjGOcAGloqCABpuyVfa52pqRvzFacsjTqmFttc0zT2rnOa2hNGhrRwLsIp6ry4bI2eeOF2IB1QS2lQA0muegyHqkoJvoiOpnC2a2LBfthrDZmQY4HF5ee+XUxAgeAgaU+td6sqW3FcUdliwRkmpLi51Kkmg3ZDIBMltQWEkO1x2xSBCEKRYCEIQAIQhAAhCEACEIQB5RJto4WkMqAc3DMDgE6Su/29xp/F8wVxpPk6m1wVl93RndTpUKO+5xucfMVU20y4WFwzoKqMbxLf8SN7OdKj1ySN1WmztmkmOVWajGYMiPuqQaUPnT5qO+zPGrT6fonEd4RO0cOhyPxUgJd+HUz6wl+4wtfdD54/sVtACsL4WnUA9QFrjsUYdUCh80tPwqxfK0y+PicMdUF03WSQB4jqdwCtsFnDGhrd3x5lZw2VjPA0DosintFoVp8yl1kzM1Godz9jW5ayo8ttd2hYxmIgV1AG79V72Npd9xvqSmHqottRTf0RV5b79DYVrcso7ulxAukqM6ilAvbRFhNFdXNzWXHBGSS4eSDeWz8dqhLXZOB7j97TT4tO8Kr2e+5YY57Ha/8Apvaxxzp3DRtd7TuPl0v1gGR6/RVvb+4xJGJm+NmR/E3h1B06lL6qO1OyPPf6D2jtTaqs4fHsyp7LXzNC9zIWhzpqNFdGv3P50qajkum3VdzYIgxue9zj4nvObnuO8k5qgezuxB9qc8/8tlR+Z5oPgHeq6WFDRRezL+xb4pKPnbY/f3CiUXhspZJ5O0kjq4ihNXCuVBUA0JHFOEJ5pPkyJRUuUIrPsdZWQyRAOpLTE4uJdlm2h3UOa23Bs1FZGuDC5xce851K5aAUAACn268I4m4nmm4AZuceDWjMnkEnlvG1vNWNjY3c1znY+riwUHQV6qp7Y8LqShRF9cYLBVeYxxVYcLUdY4XdJZB82LU+KbfZifySRn4HClp6i6PFYyqYv9RbcQRVUx8ob4o54+fZuI9WVXsN6srRtooeDnFp9HUS/wDyE4/NW/yWf0ueGXNCrNjvC1Ozb3m7i4DMcRy5lSTtIY34JmFppUU0cBqW8acimIa+ElmSa+q6FT08k8LqPUKNY7wjlFY3B3HiOo1CkJ2MlJZRQ008M9QhCkcBCEIAEvvwfZdHN+aYKHe4+xd5fMIAqduH2T/ylW6wgGGOufcb/lCqdqHcd+U/JNLtuU9jG+KaSMljSRXEypH3XJSbat6LPT9xiKTr6vHU17T3bEBGQxoLpWtcQAKg1qDRab32ZihjdJE57aUyDsjVwH1RfzbS1sYlLHNErKOaC11c9W6JztF/KydB/mCVcYy8x4w0voXqcoqCzlZEIQEIC04fKvoIy5ZbisCsysCpHBdZf5t/5f8ASmyU2X+bf+X6NTZI6L5Zf9mW28r6I9UG2+Ly+qkzzYWk0JpuGZUW2HveQTqks4KjdYPCev0C13uysL+lfQ1Wyw+HzK8vL/Bf+U/JU6hZqkvZk4PEkVP2fxBstqbwcwDpV6uqoux1oDbfaWn3m1/tI/1K3Wq3OHhbXmdPRK6S2MaItjmtg3e/t/gmVSi/dpIrM3Mhzz4WA7+Lj7o5pfa+3kNC8gHcDhHwSx12srkcfEg0HpqVRqPEdi+FHadLHPxv7I3w2xj3Y3SNe876ijQfdY2vdb8TvTCOVJn2NgFXMbTiQFDe1nuRgc82+lM0vV4v22F0tEpvpItbJVvZKqT28o8L3j+okejqqRBelq3Oxfma35iicXilX6k0Vy8OmuGi6slS3aWRhiaxwBMj2szAOVcTtfwtPqlrb7laKvbH5PLfmCPikN67Tdq8ONGtja/CAS4kuGZyGeQ3Is11U63seWFGit35fCLvZ7ZiAO6mXTcoW0s0Rh+0c1rmuDmVIBqDQgci0keaqs20krmhsQEbaAB2TnkU3bglUmZxPJcTqSan4qFurhs8uKz0GaPDp7t8ngm/8QwPxROINKVaaA9XbxvyqrhsbfU8uJsxxUAc11KHgRzGmartxWOz4nyUpEC5wDzUNa0ZnkKhxorFsdbYrQ59ogNYntGE0I1OYIOhBackvo1OM1tfTOCWtnBwcXHrjnuWpCELfMIEIQgAUa8W1if+UqSk21jqWV1DTNmhI94bwq7J7IOXoThHfJR9RJK2rSOII9Qpt17RtijZHMx7cIDcQGJppvy0VZhvCRu/EODs/jr81Nhvdh8QLeubfUfWiz46qu6SlGW1+49LS2VrDWV7DvaO8YpYGmN7XUkYcjnv1GqZbQfysnQf5gqw6xxPFQB1b+2SykNowFglLmEULX5mnJynNWrc2s5WOhWtnwpPGH3NwXoXgXoT9axFJ+gnLlluKwKzKwKkcFtl/m3/AJfo1OFXjeMUdrdjcAS0ADOpJDcsuhTI33D94+h/RZmmurrUlOSXxMYsrk8NLsidRQbZ4vJRpdq7M33iejSUlt96tmkNC8NoKNd3Q6mpy181O/xCqqO5PPsjsNLZJ9Vgs93zNIIDgSCagEEjqoe1V4iCxzSlpcGsJoDQnlXOi1bOQEYjSgoAMqDfosNp6PAgccpGvqCMnUplXz0XI6rfp/MnHnsc8rFu1MqhvWaxuc+0WbAxxr28NZWUOglFO0aRpWhbllTROLu2vhmH2cjH8g4E+Y1HolG0zbW6yCIgkgUD+IpTMjfRcpt11ztdUx4gN47xHmO8FGnSUajOyzY+y/2WWyurxmO9eqO/x3o06gLN0UD9QPQL58s9/WiLJss0fLG4j+16Z2fb22t0nr+eNh+LQFe/BtV2lGSF/wCtrXKaO3G6YzpRQ7XZWt1zPAZrlsXtNtuQLoObsL2+Zo45dArVZLTez/Cyyv6SyNrXOubCkdR4ffXiG1JvjqNU6uEuqk8L2HDohvCgTXpU4IBjccq+6OnH5c1qviO14R24DRQYmsJLa76mgxCqm3DZA1od7zvgNwWM6HGWLOTXi0q9/PoaXbKWmRuJz2udrhJNOgyoEicMLsLu6agYaVcDXeNB6+S07b+1S0WaYw2WKmA0dLK14a5w1bGMqj8Vc86DevLDe38b2FoDaF4BkaKkNfG8tdnw7oIruIWhZpnXFSx0I6TVuybhJkqyMAibTgetASB8KLW+MuIDRUk0A4phd1iLoo8RpVjDxcatByG7Xepsr4rOwueWxN3kkYjyJPyy6Jfv0GFeoRIl8RYbFJE00x9nDX/yyNY4+hcrF7M7KGQ2kMJLBa5GsP4WMjblyxB6pW0drlfHEyGCdxkeHN+xmFBgeGvrhoDiLaVI4mlF07ZG53WWxxxPzk7z5SN8sri9+e8BziByAW/o6nCv4ueTz2qsU7MocoQhOCoIQhAAsJYmuFHAEHUHMLNCOQEFv2PhfnHWM8s2+h08lXbds3aIs8OMcWZ+o1C6CvKJC7QVWcLD9h2rW2198r3OVsJaatJaeWXr+6mQ3s8eIBw4juu/Q/BXq3XJBL42Cv3hk71Crtv2LeM4nBw+67I+uh+CRen1On61vK/nYdWp09/SxYf87kaC8Y3ZVoeDsj5bj5KSEgtVjfGaSNLeoyPQ6FeQ2l7PC4gcDm30OnlRWV+JuPS2JCfhyks1SOnOS21X1CzIHG4bmZ+p0HmUimtMkn+I8uH3Rkz+0a+dUQWZzsmNr0GQ+gS93i7k9tMf59CmOkUetjFV+z9pMXFuGoblWugyz4qNDOXHDK8gbjx5Hn807vLZm0HvNAdlmAe8KdcikNos7mkte0tPAggrPsrt+axYbNemdcoKMXwTY5GjKJlTxK8mboZH0INQG6gjQjgVHs1okJEZdQbnUzPI03/NNbHdYr3Wl7vX9glMNPC5CbUPmHmz1/8AajBIKSAZGlBI0e83geI+i2bQMdiicDlic1wy95tQQN5Bb8Si7rjLZGyOObcVGj8QpmVq2o2dNpDHMNHxkkVJAINKio0OQoV6mCts0uLF1MTNSuzF4RTRt8YZJI7TE9hjNHvj77MO55b4g0gg1zGanw3nd1s8L4Xk8w1/pkUvvq6ZMTTaGSNezJk8ZDZQOBPhkGZy5lVG8djBI4ujlicT7rmizu/tpgr0IRCnSXJJycJej4ycb1NLyo7l6ovNq2PidoSBwdRw+KVT+zqM7oz/AE0+RVTjue9bP4DaWt4sJe3ywFwUpm2t4R5OkPSRja/EAq1eE3rrRcn9GRl4tFdLIv7oaSezFh0FOjn/AFVquyz2iBjGsbUta1tXAmoaKbiM0guO9rZeFY5WgQf8yWPtInZZhrHtdqTStN1fPL/hVjExiraaAkFzrVP4huALvmkdR51Utt9ryvTr+41RON6bqrWO/TBZ7YZ5hSRgHTFwpvWotAGAmlQQS2pLQGkk92paaCg5uCgs2HsRANJHaHvTSu+blDvQQwvkDAGiOEVNXkl8zq5jEKjBED0BpSpVdEFffFuTf2wFtmyprgpbbvs0DXxGUyMlfgOIO7Jjg4nBCx1HvkpQOccLY/xOpR/7OAIbLaYpJMLYbVM0nLEaNZ3s8gN6jSWawS2aOQzEPhmkdaCW5F3ZvdiOGowNaQRQ1BIa7N2Vk2A9n8c0P8VbA538RI+0Ns7j9mwSOrGZGjxuwBmuQW3qKvNhtM6meyWTC5bRabSxsdhhADRgdaH1EIw92rXeKStK0bx1VtuTYeGFwlmJtE4zEklMLD/2o/CzrmeasUcQaAGgADIACgA4ADRZqFWnhX1S6kp3SnyeUXqEJgqBCEIAEIQgAQhCABCEIAEIQgDXLA1wo4AjgRUJHb9joX5xkxn1b6HTyVgQqbKK7FiayWQtnW8xeBTZNn2NpjOI8NAmbIg0UAAHJZoUadNVSvgjg5OyU/mZ4tU9lY8Ue0OHAgFbkK9pPoyCeOBGdkbP2jXgOGE1wg905Eb89+4pxDA1oo0ADktiFVCiuDzGKTLJWTn8zyC8XqFcVmL2AihAI4FKbZspZZNWYTxbl8NPgnCFCdcZ/Msk4zlD5XgqE3s+aDWKVzPL6tIUaTZC3Dwz4hzc4/5gVeEJZ6Krt0+4ytbb3efqkUI3Jeg0cD5x/UKPLs3eD3VfGxx4lsNV0VCrfh9b7smtfNcJfgosdxXoffY3+z6NKq1tdezJJIZ7rNrYXVZI0sqatDTifQtcKaYgCAaLsa8V9OmhS8xKLdRK1YaX2Ry24vZ7arU9rrwijs1mYQ5tijIcZSMx27293AD7jaDkMyepAUXqEyLghCEACEIQAIQhAH//2Q=="/>
          <p:cNvSpPr>
            <a:spLocks noChangeAspect="1" noChangeArrowheads="1"/>
          </p:cNvSpPr>
          <p:nvPr/>
        </p:nvSpPr>
        <p:spPr bwMode="auto">
          <a:xfrm>
            <a:off x="155575" y="-846138"/>
            <a:ext cx="2590800"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data:image/jpeg;base64,/9j/4AAQSkZJRgABAQAAAQABAAD/2wCEAAkGBhASEBQUERQVFBUWFRQXFRUXFxQXFBUVFBQWFxcVFRYYHCYeFxkjGhUUHy8gIycpLCwsFR4xNTAqNSYsLCkBCQoKDgwOGg8PGjEkHyUqKiwpLCwqLCksKiwsLSwsLC8vLCwsKSwsLSksLCwpLCwpLCwsLCwsLCwpLCwsKSwsLP/AABEIALoBEAMBIgACEQEDEQH/xAAcAAACAgMBAQAAAAAAAAAAAAAABQQGAgMHAQj/xABDEAABAwEFBQUFBgQEBgMAAAABAAIDEQQFEiExBkFRYXETIjKBkQdCobHBI1JictHhFDSCkjOy0vAVQ1Njc6IWJML/xAAaAQACAwEBAAAAAAAAAAAAAAAABAIDBQEG/8QAMBEAAgIBAwIEBQMEAwAAAAAAAAECAxEEEjEhQQUTUWEiMnGBkULB8BQjsfEVcqH/2gAMAwEAAhEDEQA/AO4oQhAAhCEACEIQAIQhAAhCEACFg+Zo1ICjTXtE0EudQDU6AeZXUm+DjklyTFg+QAVJAHE5BUy9vaG3NtmFf+47T+lu/qVWbRe0kprI8uPM5DoNAmYaWcur6C89RFcdTpr78sw1lZ5GvyXsd82d2kjfWnzXMo7QpLLQrXpF6la1L9DqDXA6ZrJc8sV6yR+BxHLd6aJzDtXJTMNPPMfVUS08lwWxvi+RxfV5mERYQHOknhiAOXjd3j5MD3f0piFUbVeZlkge4Adi9z2tGjnOjdGC7oHup1TRl/n7o9SoumXoS86I7Ql0F7gnvCnNMGuroqnFrksjJS4PUIQuEgQhCABCEIAEIQgAQhCABCEIAEIQgAQhCABCFrmna0VcQBxKANiwkla0VcQBzSa17Rbox/UfoP1SqW0OcauJPX/eSkkRch9PfjR4Bi56D9VBlvOR2+nIZJPLeETPFIxtMzVzRQcTU5KrbQbaPzjsodTfNhOf/jy/9j5cVdXXueEUWTcVllkvraiGz5E45NzAc+rj7o+PJUm8L/ltDqyOy3NGTR0G88zmkJc6pJxVOZJrUniSdVk2Ra1VMILnLMyy2UnwNWTLeydKGTqQydXNFakN2TreydKGTreydQcSxSHLLQpDLQkrJ1IZOoOJNSHcdpUqO1JFHaFJjtCqcSakP47UmNivRzdDUcCqxHaVLgtWaosryi2EsMu0N5xu30PA/qpLXA6Gqp8c6lwWsjQ0SWz0G/Ma5LOhK7Nev3s+aZRyAioNVW4tFkZJ8GSEIXCQIQhAAhCEACEIQAIQhAAvCV6sJYmuFHAEZZHMZGo+ICAEd67WxR1awh7uIzaPTVVS27RPeamrjzOQ6AaK5XnsvBMCQMDvvNAHq3QqmXrcEsB74q3c8eE/oeRXUcF8t6THQ4egHzUGaR7vE5x6klSzEtbol0CA6HksHRqc+OmqwEFdch8T14IAhiGq97JTTGtZjRkMEN0A3gLUbK3gpxjWBjUlOS4ZFwi+UQv4cc0YSFLMa1S0aCTkAKk8grY6izsyp0V+hCtV6siID658BXLiVss19xOIDXZnIAggk+aq1stBkeXHfoOA3BZ3cKOc77kb3edMLf8A2cFswi9q3cme1HPQusFta7wuB6EH5KWydc0DaaLfFeEzfDI8f1Ej0K64Bg6Yy0KRHaFz279pJ8bQ9wc0kA1ArnlqKK0x3gRqPRLWSjB4kWRrk+qLZBaagKWydVmxXk05YhXcDkeeRTSO0LMn0k8DsVmPUdxzqdZbeWnLzHFII7QpMc6M5OOOC42a1NeKjzG8LeqnZrYWkEGhVisNubIOBGo/3uVco4LYyzySkIQoEwQhCABCEIAEIQgAQhCABYyRBwIcAQdQcwfJZIQBStodmuy+0j8G8b2V/wDz8lXJQGip/cncAN5XUrWysbxhx1a7u5DFl4anIV5qjjZS0jvOYC6mQa4EMB90VpU8XUz6ZLpwQNs5ObvJu4czxPy3cVkY02mumZusbx/Sfooj4qaroEExrAxqa6NazGgCGY1rMammNYGNAEIxpBtNbKARjU5u6bh5nPyVnlo0EnIAEk8hmVz+2TmR7nn3jXoNw9KJ3R1b55fYV1Nm2OPUiEKZE2lnkP3nxs8m1kPyYpF2XK6apqA0EA61OhNPJWc3ZDhDcDcLTUCm/jzOQ9FZq/E6tPLZy++OwhFFCIXlFZ7+uMU7SJoAAJc0ZVpvA00qlt1XK6YmtWNArWhzr92uRV1evpnV5ucLuHUVUV0sMvaRMdxAr1GR+IK13RsYXSOGTwBXMUDRXU61O6iYSXUbNRvuknStKnM5HT9lm6vxGixqMfyNUOUU5Y6epHdGs4bTIzwuPTUei3mJYOiS0bISeEx1Ti+GTbPf1PG3zH6FN7JeDXeFwPz9FVzGsMJBqMirMncF6jtCl2a2FpBaaEKgSbQzwjFQSNHiGjwPvB2+nAhObn2qs89Ax9Hfcdk/yGjvKquUJOO5cFTwng6fd9vbK2oyI1HD9lLVGsV4OY4Oac/gRwKuFhtrZWBzfMbweBVLWC1MkoQhRJAhCEACEIQAIQhAAhCrt+1MlCTSgyqQN+4FAFhxBAcDokFx3TAWucY2kh2pFdw4rffl7fwrWYGNIcSKeECgruChZZGuO6XBKEHOW2PI5WqazMeKOaHdQD81WW7c8YvR/wCy2s23j3xvHm0/VKrXUP8AUMPR3L9JNtWytnf4QWH8Jy9Dkk1s2PlbmwteOHhd8cvimTdtLPvbIPIH5FbWbXWU+84dWu+isWrpf6kQemtXMWU202J7DR7S08xT04qOY1fX7Q2N4o57SODmmnxCU26wWJ4JhmYx3Au7p9cwrFfW/wBS/JW6prlP8HOtrbVghDBrIaf0tzd8aDzKh3VsLLLEJHu7MOFWClXEHRxFRQHdvUu+I2ySvxNrh7gJ0IG8ciSfgukRYJoWSR+EtGnukChaeBGi7Z4g669lPPdiNUYX3NT7FCN2iGgaABy35b+aE22lc1gAPiJBA30GZPTd5qtT3kWU7uInIAceZ3LGUZ2PPchqaows2Q6+xvtVnc8FuKjTrQZkcM9FIS+C8Q+uFwNDQ0zHToi2WyjcRGnDqFPy7G1X/wCCTljoProvsWZ5xNLmvFHUpiFMwRXXXTmtV73syd7Qxpa0GtXUq4gZCgJoNVWZb3q0vFSBkK5YnH3QPmVvgtrHUo4VI03jLPorXprIxy1wXyttrhtfD/wNlpMneNaUC1+7WprpqtSqq+CW4oVri00S8AOYWJjWNllNQ2lanzzUx0S2K571k1abVZHJBdEqhe929lJl4Tm3lxHl+ivLolCvO7hLGW79Wng4f7p5p3TW+XPrwzl0N0enIkujbO0Q0D/tWcHHvgcn/rXyXRNlttInuBidnTvxOydTpvpxFVyN8JBIORGvKmqttw+yy8LQGyUbZ25FrpC4P5EMaMQ86J/UU1Yy3gTqtnnC6nd7NaGvaHNNQdCtqq2ylw2+yjDNPHaGmnuuY8aAmtSHZchWmqtKx5LD6M0k8oEIQonQQhCABCF4SgAJVZvO1sklJYagd0ndUa046qPtHtJirFCctHvG/i1p4c0ksdvwClK5116fos2XiFcbdnbux+OhslXvx17IutwHuO/N9Aq3tTe7ZnhrM2sJ73EnI05LRPfzjEY2AtDj3jvIoBQUSpJa7WqxbK+O7HNFo3B7589gQhCyDWBCEIAFNu+x4jU6bhxK1WOy4zn4Rr+itt12DCA4j8o4Dip00yvn5cPu/QT1OoVUSr3xcwkq4DvjX8VNx5quvtErMmOe0k0OEuaa8KDVdLvCw4u83XeOP7qrXncDZntIf2ZrRxoSKfeoPeHFPSrlpJqE3mL4Z5rU0eenZV0l3QguSxme0tDu+e85wdUl/ZguwuJ40pnxWk3i6rCGRscxwLcLAAKGpa4e+K01z1zzVs2hYGC1GJlaRxQucBn3+8+RxGpIcASqScqYgaHMDQkcW188+S07YeWkvuZWbKZrY/i9fqMrXNJbJi4MjjoyriBhjYxlSXvOu/qcgF5Yrossjv8A7E7BCDSoDsbjTKjHNqBzPBP/AGf3I2Vs7pKlpb2RaMgQ6jnHqKNold4bIWlksrY4y9rMwQQSWE93LUupupuKFuaVnJOyi2lpyj8SfUkz7D2V7uzs9qikOGrYXNbnlUUc0005b1VZdn5Y3veYgxjHYC4Gha+nhc0HQ50Ohop9023sbRHIRUMeCRy0PnQlS7zv1000rwXRskLSWBx72FuEF1NTTdpmu+bhNrv0x+40/EPNpcbOe3RfzAsGLABTIEnqdKk9EwuS5v4jH3qYADQamtc+gp8Qo7SKUBru/ZEjTlhNDxBINDuySm8zljduks+xMuqzOdMYGjE/E4A5e6KkctCnv/xC1/cH9zP1R7N7RF2jo+yHa4XOEupw1ALNO6Mx1zXRAtah/AjR07ThlcHOTsda/wDpj+5n6qLNsvam6wu8qO+RXUEK/IwcguLZkG9IHSxnD33Oa4EfaMYS0kHUZV6tC68AtVosrH4cQrhc17cyKOaag5H4b1tClObnjPYhGCjnHc9QhCgTBCEIAEIXiAAlVHaPaTFWKE5aOeN/4W8ualbUWy0UMccbwz3ngE15Cmg4qnkUyOXLT4LF1+rkv7cPuzW0OljL45/ZHi9QhYZtghCEACEIQALZZ7OXuoPM8AsY4y4gDUqx3PdVctw8R4nghKU5KEOWUXWquOWSLnuwZEjujQfeP6J0VmGACgyA0WBXqtJpY6eG1c92ebutdksswKXW+xV7zdd44piVrcmLKo2xcJLoVxk4vKF1zWpkbnAgAPIqeemfJVe/9sZXmeF0TGjvxtND2jaOpUnmBoKaqy2y0WdsjY5Hdm6TNrvdqDQtPCtUq2j2Ia1ks4f4WOcWgeJw3k1yHRZcI3V5q5iu/f6M7qYTnslV0k3/ABnns/vuCKKRkr2sdjL+8aAtwtGXOoOWqchsb3vntDzFHIWtijc8xhzWjxPFQSSSaNO6lQkPs8uOJ7jM4kuieQ1uWHNoo47ycype112m22hkcFS+IESOP+EwOoQCdceWg3apqt/20/wgktRDdGfWfd+xNb7OrHic4mQtd4W4gA2prkQKnzqk4sVgtEzY4K0hY+rS3uyEOHfxnN1CTrrUbtZ9/OttjssQjkxYcLCWxijWtbkTixHMjVURkksUgcC6N4IIPhIxCtabgQdOBXLmksJYM22UKpJbfqPr/upjGOcAGloqCABpuyVfa52pqRvzFacsjTqmFttc0zT2rnOa2hNGhrRwLsIp6ry4bI2eeOF2IB1QS2lQA0muegyHqkoJvoiOpnC2a2LBfthrDZmQY4HF5ee+XUxAgeAgaU+td6sqW3FcUdliwRkmpLi51Kkmg3ZDIBMltQWEkO1x2xSBCEKRYCEIQAIQhAAhCEACEIQB5RJto4WkMqAc3DMDgE6Su/29xp/F8wVxpPk6m1wVl93RndTpUKO+5xucfMVU20y4WFwzoKqMbxLf8SN7OdKj1ySN1WmztmkmOVWajGYMiPuqQaUPnT5qO+zPGrT6fonEd4RO0cOhyPxUgJd+HUz6wl+4wtfdD54/sVtACsL4WnUA9QFrjsUYdUCh80tPwqxfK0y+PicMdUF03WSQB4jqdwCtsFnDGhrd3x5lZw2VjPA0DosintFoVp8yl1kzM1Godz9jW5ayo8ttd2hYxmIgV1AG79V72Npd9xvqSmHqottRTf0RV5b79DYVrcso7ulxAukqM6ilAvbRFhNFdXNzWXHBGSS4eSDeWz8dqhLXZOB7j97TT4tO8Kr2e+5YY57Ha/8Apvaxxzp3DRtd7TuPl0v1gGR6/RVvb+4xJGJm+NmR/E3h1B06lL6qO1OyPPf6D2jtTaqs4fHsyp7LXzNC9zIWhzpqNFdGv3P50qajkum3VdzYIgxue9zj4nvObnuO8k5qgezuxB9qc8/8tlR+Z5oPgHeq6WFDRRezL+xb4pKPnbY/f3CiUXhspZJ5O0kjq4ihNXCuVBUA0JHFOEJ5pPkyJRUuUIrPsdZWQyRAOpLTE4uJdlm2h3UOa23Bs1FZGuDC5xce851K5aAUAACn268I4m4nmm4AZuceDWjMnkEnlvG1vNWNjY3c1znY+riwUHQV6qp7Y8LqShRF9cYLBVeYxxVYcLUdY4XdJZB82LU+KbfZifySRn4HClp6i6PFYyqYv9RbcQRVUx8ob4o54+fZuI9WVXsN6srRtooeDnFp9HUS/wDyE4/NW/yWf0ueGXNCrNjvC1Ozb3m7i4DMcRy5lSTtIY34JmFppUU0cBqW8acimIa+ElmSa+q6FT08k8LqPUKNY7wjlFY3B3HiOo1CkJ2MlJZRQ008M9QhCkcBCEIAEvvwfZdHN+aYKHe4+xd5fMIAqduH2T/ylW6wgGGOufcb/lCqdqHcd+U/JNLtuU9jG+KaSMljSRXEypH3XJSbat6LPT9xiKTr6vHU17T3bEBGQxoLpWtcQAKg1qDRab32ZihjdJE57aUyDsjVwH1RfzbS1sYlLHNErKOaC11c9W6JztF/KydB/mCVcYy8x4w0voXqcoqCzlZEIQEIC04fKvoIy5ZbisCsysCpHBdZf5t/5f8ASmyU2X+bf+X6NTZI6L5Zf9mW28r6I9UG2+Ly+qkzzYWk0JpuGZUW2HveQTqks4KjdYPCev0C13uysL+lfQ1Wyw+HzK8vL/Bf+U/JU6hZqkvZk4PEkVP2fxBstqbwcwDpV6uqoux1oDbfaWn3m1/tI/1K3Wq3OHhbXmdPRK6S2MaItjmtg3e/t/gmVSi/dpIrM3Mhzz4WA7+Lj7o5pfa+3kNC8gHcDhHwSx12srkcfEg0HpqVRqPEdi+FHadLHPxv7I3w2xj3Y3SNe876ijQfdY2vdb8TvTCOVJn2NgFXMbTiQFDe1nuRgc82+lM0vV4v22F0tEpvpItbJVvZKqT28o8L3j+okejqqRBelq3Oxfma35iicXilX6k0Vy8OmuGi6slS3aWRhiaxwBMj2szAOVcTtfwtPqlrb7laKvbH5PLfmCPikN67Tdq8ONGtja/CAS4kuGZyGeQ3Is11U63seWFGit35fCLvZ7ZiAO6mXTcoW0s0Rh+0c1rmuDmVIBqDQgci0keaqs20krmhsQEbaAB2TnkU3bglUmZxPJcTqSan4qFurhs8uKz0GaPDp7t8ngm/8QwPxROINKVaaA9XbxvyqrhsbfU8uJsxxUAc11KHgRzGmartxWOz4nyUpEC5wDzUNa0ZnkKhxorFsdbYrQ59ogNYntGE0I1OYIOhBackvo1OM1tfTOCWtnBwcXHrjnuWpCELfMIEIQgAUa8W1if+UqSk21jqWV1DTNmhI94bwq7J7IOXoThHfJR9RJK2rSOII9Qpt17RtijZHMx7cIDcQGJppvy0VZhvCRu/EODs/jr81Nhvdh8QLeubfUfWiz46qu6SlGW1+49LS2VrDWV7DvaO8YpYGmN7XUkYcjnv1GqZbQfysnQf5gqw6xxPFQB1b+2SykNowFglLmEULX5mnJynNWrc2s5WOhWtnwpPGH3NwXoXgXoT9axFJ+gnLlluKwKzKwKkcFtl/m3/AJfo1OFXjeMUdrdjcAS0ADOpJDcsuhTI33D94+h/RZmmurrUlOSXxMYsrk8NLsidRQbZ4vJRpdq7M33iejSUlt96tmkNC8NoKNd3Q6mpy181O/xCqqO5PPsjsNLZJ9Vgs93zNIIDgSCagEEjqoe1V4iCxzSlpcGsJoDQnlXOi1bOQEYjSgoAMqDfosNp6PAgccpGvqCMnUplXz0XI6rfp/MnHnsc8rFu1MqhvWaxuc+0WbAxxr28NZWUOglFO0aRpWhbllTROLu2vhmH2cjH8g4E+Y1HolG0zbW6yCIgkgUD+IpTMjfRcpt11ztdUx4gN47xHmO8FGnSUajOyzY+y/2WWyurxmO9eqO/x3o06gLN0UD9QPQL58s9/WiLJss0fLG4j+16Z2fb22t0nr+eNh+LQFe/BtV2lGSF/wCtrXKaO3G6YzpRQ7XZWt1zPAZrlsXtNtuQLoObsL2+Zo45dArVZLTez/Cyyv6SyNrXOubCkdR4ffXiG1JvjqNU6uEuqk8L2HDohvCgTXpU4IBjccq+6OnH5c1qviO14R24DRQYmsJLa76mgxCqm3DZA1od7zvgNwWM6HGWLOTXi0q9/PoaXbKWmRuJz2udrhJNOgyoEicMLsLu6agYaVcDXeNB6+S07b+1S0WaYw2WKmA0dLK14a5w1bGMqj8Vc86DevLDe38b2FoDaF4BkaKkNfG8tdnw7oIruIWhZpnXFSx0I6TVuybhJkqyMAibTgetASB8KLW+MuIDRUk0A4phd1iLoo8RpVjDxcatByG7Xepsr4rOwueWxN3kkYjyJPyy6Jfv0GFeoRIl8RYbFJE00x9nDX/yyNY4+hcrF7M7KGQ2kMJLBa5GsP4WMjblyxB6pW0drlfHEyGCdxkeHN+xmFBgeGvrhoDiLaVI4mlF07ZG53WWxxxPzk7z5SN8sri9+e8BziByAW/o6nCv4ueTz2qsU7MocoQhOCoIQhAAsJYmuFHAEHUHMLNCOQEFv2PhfnHWM8s2+h08lXbds3aIs8OMcWZ+o1C6CvKJC7QVWcLD9h2rW2198r3OVsJaatJaeWXr+6mQ3s8eIBw4juu/Q/BXq3XJBL42Cv3hk71Crtv2LeM4nBw+67I+uh+CRen1On61vK/nYdWp09/SxYf87kaC8Y3ZVoeDsj5bj5KSEgtVjfGaSNLeoyPQ6FeQ2l7PC4gcDm30OnlRWV+JuPS2JCfhyks1SOnOS21X1CzIHG4bmZ+p0HmUimtMkn+I8uH3Rkz+0a+dUQWZzsmNr0GQ+gS93i7k9tMf59CmOkUetjFV+z9pMXFuGoblWugyz4qNDOXHDK8gbjx5Hn807vLZm0HvNAdlmAe8KdcikNos7mkte0tPAggrPsrt+axYbNemdcoKMXwTY5GjKJlTxK8mboZH0INQG6gjQjgVHs1okJEZdQbnUzPI03/NNbHdYr3Wl7vX9glMNPC5CbUPmHmz1/8AajBIKSAZGlBI0e83geI+i2bQMdiicDlic1wy95tQQN5Bb8Si7rjLZGyOObcVGj8QpmVq2o2dNpDHMNHxkkVJAINKio0OQoV6mCts0uLF1MTNSuzF4RTRt8YZJI7TE9hjNHvj77MO55b4g0gg1zGanw3nd1s8L4Xk8w1/pkUvvq6ZMTTaGSNezJk8ZDZQOBPhkGZy5lVG8djBI4ujlicT7rmizu/tpgr0IRCnSXJJycJej4ycb1NLyo7l6ovNq2PidoSBwdRw+KVT+zqM7oz/AE0+RVTjue9bP4DaWt4sJe3ywFwUpm2t4R5OkPSRja/EAq1eE3rrRcn9GRl4tFdLIv7oaSezFh0FOjn/AFVquyz2iBjGsbUta1tXAmoaKbiM0guO9rZeFY5WgQf8yWPtInZZhrHtdqTStN1fPL/hVjExiraaAkFzrVP4huALvmkdR51Utt9ryvTr+41RON6bqrWO/TBZ7YZ5hSRgHTFwpvWotAGAmlQQS2pLQGkk92paaCg5uCgs2HsRANJHaHvTSu+blDvQQwvkDAGiOEVNXkl8zq5jEKjBED0BpSpVdEFffFuTf2wFtmyprgpbbvs0DXxGUyMlfgOIO7Jjg4nBCx1HvkpQOccLY/xOpR/7OAIbLaYpJMLYbVM0nLEaNZ3s8gN6jSWawS2aOQzEPhmkdaCW5F3ZvdiOGowNaQRQ1BIa7N2Vk2A9n8c0P8VbA538RI+0Ns7j9mwSOrGZGjxuwBmuQW3qKvNhtM6meyWTC5bRabSxsdhhADRgdaH1EIw92rXeKStK0bx1VtuTYeGFwlmJtE4zEklMLD/2o/CzrmeasUcQaAGgADIACgA4ADRZqFWnhX1S6kp3SnyeUXqEJgqBCEIAEIQgAQhCABCEIAEIQgDXLA1wo4AjgRUJHb9joX5xkxn1b6HTyVgQqbKK7FiayWQtnW8xeBTZNn2NpjOI8NAmbIg0UAAHJZoUadNVSvgjg5OyU/mZ4tU9lY8Ue0OHAgFbkK9pPoyCeOBGdkbP2jXgOGE1wg905Eb89+4pxDA1oo0ADktiFVCiuDzGKTLJWTn8zyC8XqFcVmL2AihAI4FKbZspZZNWYTxbl8NPgnCFCdcZ/Msk4zlD5XgqE3s+aDWKVzPL6tIUaTZC3Dwz4hzc4/5gVeEJZ6Krt0+4ytbb3efqkUI3Jeg0cD5x/UKPLs3eD3VfGxx4lsNV0VCrfh9b7smtfNcJfgosdxXoffY3+z6NKq1tdezJJIZ7rNrYXVZI0sqatDTifQtcKaYgCAaLsa8V9OmhS8xKLdRK1YaX2Ry24vZ7arU9rrwijs1mYQ5tijIcZSMx27293AD7jaDkMyepAUXqEyLghCEACEIQAIQhAH//2Q=="/>
          <p:cNvSpPr>
            <a:spLocks noChangeAspect="1" noChangeArrowheads="1"/>
          </p:cNvSpPr>
          <p:nvPr/>
        </p:nvSpPr>
        <p:spPr bwMode="auto">
          <a:xfrm>
            <a:off x="307975" y="-693738"/>
            <a:ext cx="2590800"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370" name="Picture 10" descr="https://encrypted-tbn3.gstatic.com/images?q=tbn:ANd9GcTxWLe6QySxwVByWU1Apy9YjSx5VU8XgqftM2e0hkIhwngNTm8Kf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4562" y="2861486"/>
            <a:ext cx="4390667" cy="31765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431110" y="498363"/>
            <a:ext cx="3874119" cy="1938992"/>
          </a:xfrm>
          <a:prstGeom prst="rect">
            <a:avLst/>
          </a:prstGeom>
          <a:noFill/>
        </p:spPr>
        <p:txBody>
          <a:bodyPr wrap="square" rtlCol="0">
            <a:spAutoFit/>
          </a:bodyPr>
          <a:lstStyle/>
          <a:p>
            <a:r>
              <a:rPr lang="en-US" sz="6000" dirty="0" smtClean="0"/>
              <a:t>Escrow Account</a:t>
            </a:r>
            <a:endParaRPr lang="en-US" sz="6000" dirty="0"/>
          </a:p>
        </p:txBody>
      </p:sp>
    </p:spTree>
    <p:extLst>
      <p:ext uri="{BB962C8B-B14F-4D97-AF65-F5344CB8AC3E}">
        <p14:creationId xmlns:p14="http://schemas.microsoft.com/office/powerpoint/2010/main" val="679879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vissbiz.com/wp-content/uploads/2013/06/Amazing-Room-Divider-Ideas-for-Studio-Apartm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437" y="1467656"/>
            <a:ext cx="5781586" cy="43361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718997" y="1931831"/>
            <a:ext cx="2537138" cy="769441"/>
          </a:xfrm>
          <a:prstGeom prst="rect">
            <a:avLst/>
          </a:prstGeom>
          <a:noFill/>
        </p:spPr>
        <p:txBody>
          <a:bodyPr wrap="square" rtlCol="0">
            <a:spAutoFit/>
          </a:bodyPr>
          <a:lstStyle/>
          <a:p>
            <a:r>
              <a:rPr lang="en-US" sz="4400" dirty="0" smtClean="0"/>
              <a:t>Studio</a:t>
            </a:r>
            <a:endParaRPr lang="en-US" sz="4400" dirty="0"/>
          </a:p>
        </p:txBody>
      </p:sp>
    </p:spTree>
    <p:extLst>
      <p:ext uri="{BB962C8B-B14F-4D97-AF65-F5344CB8AC3E}">
        <p14:creationId xmlns:p14="http://schemas.microsoft.com/office/powerpoint/2010/main" val="4133340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entury21.com/listhub/photo/420x315/photos.listhub.net/HARMT/286179/19?lm=20140410T2328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920" y="620758"/>
            <a:ext cx="7391446" cy="554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343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entury21.com/listhub/photo/420x315/photos.listhub.net/HARMT/286179/0?lm=20140410T2328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78" y="1007123"/>
            <a:ext cx="4701652" cy="352624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century21.com/listhub/photo/420x315/photos.listhub.net/HARMT/286179/5?lm=20140410T232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0770" y="2539709"/>
            <a:ext cx="4000500" cy="30003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65949" y="502276"/>
            <a:ext cx="4417454" cy="707886"/>
          </a:xfrm>
          <a:prstGeom prst="rect">
            <a:avLst/>
          </a:prstGeom>
          <a:noFill/>
        </p:spPr>
        <p:txBody>
          <a:bodyPr wrap="square" rtlCol="0">
            <a:spAutoFit/>
          </a:bodyPr>
          <a:lstStyle/>
          <a:p>
            <a:r>
              <a:rPr lang="en-US" sz="4000" dirty="0" smtClean="0"/>
              <a:t>Townhouse</a:t>
            </a:r>
            <a:endParaRPr lang="en-US" sz="4000" dirty="0"/>
          </a:p>
        </p:txBody>
      </p:sp>
    </p:spTree>
    <p:extLst>
      <p:ext uri="{BB962C8B-B14F-4D97-AF65-F5344CB8AC3E}">
        <p14:creationId xmlns:p14="http://schemas.microsoft.com/office/powerpoint/2010/main" val="2730389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343" y="911184"/>
            <a:ext cx="4417454" cy="707886"/>
          </a:xfrm>
          <a:prstGeom prst="rect">
            <a:avLst/>
          </a:prstGeom>
          <a:noFill/>
        </p:spPr>
        <p:txBody>
          <a:bodyPr wrap="square" rtlCol="0">
            <a:spAutoFit/>
          </a:bodyPr>
          <a:lstStyle/>
          <a:p>
            <a:r>
              <a:rPr lang="en-US" sz="4000" dirty="0" smtClean="0"/>
              <a:t>Condominium</a:t>
            </a:r>
            <a:endParaRPr lang="en-US" sz="4000" dirty="0"/>
          </a:p>
        </p:txBody>
      </p:sp>
      <p:pic>
        <p:nvPicPr>
          <p:cNvPr id="5124" name="Picture 4" descr="http://www.century21.com/listhub/photo/420x315/photos.listhub.net/HARMT/288615/2?lm=20140425T1120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515" y="1039521"/>
            <a:ext cx="4532335" cy="339925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century21.com/listhub/photo/420x315/photos.listhub.net/HARMT/288615/4?lm=20140425T1120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343" y="2752026"/>
            <a:ext cx="4813516" cy="3610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052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82766" y="911184"/>
            <a:ext cx="4417454" cy="707886"/>
          </a:xfrm>
          <a:prstGeom prst="rect">
            <a:avLst/>
          </a:prstGeom>
          <a:noFill/>
        </p:spPr>
        <p:txBody>
          <a:bodyPr wrap="square" rtlCol="0">
            <a:spAutoFit/>
          </a:bodyPr>
          <a:lstStyle/>
          <a:p>
            <a:r>
              <a:rPr lang="en-US" sz="4000" dirty="0" smtClean="0"/>
              <a:t>Mobile Home</a:t>
            </a:r>
            <a:endParaRPr lang="en-US" sz="4000" dirty="0"/>
          </a:p>
        </p:txBody>
      </p:sp>
      <p:pic>
        <p:nvPicPr>
          <p:cNvPr id="7170" name="Picture 2" descr="http://www.century21.com/listhub/photo/420x315/photos.listhub.net/HARMT/285750/0?lm=20140425T2323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819" y="1265127"/>
            <a:ext cx="4477849" cy="335838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century21.com/listhub/photo/420x315/photos.listhub.net/HARMT/285750/6?lm=20140425T2323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343" y="2248861"/>
            <a:ext cx="5304096" cy="397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687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7324" y="1774069"/>
            <a:ext cx="4417454" cy="707886"/>
          </a:xfrm>
          <a:prstGeom prst="rect">
            <a:avLst/>
          </a:prstGeom>
          <a:noFill/>
        </p:spPr>
        <p:txBody>
          <a:bodyPr wrap="square" rtlCol="0">
            <a:spAutoFit/>
          </a:bodyPr>
          <a:lstStyle/>
          <a:p>
            <a:r>
              <a:rPr lang="en-US" sz="4000" dirty="0" smtClean="0"/>
              <a:t>Raw Land</a:t>
            </a:r>
            <a:endParaRPr lang="en-US" sz="4000" dirty="0"/>
          </a:p>
        </p:txBody>
      </p:sp>
      <p:pic>
        <p:nvPicPr>
          <p:cNvPr id="6146" name="Picture 2" descr="http://i.c21.com/1i18/a0s3jt7gn4924m6c11hf2nj3w0i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77" y="833257"/>
            <a:ext cx="6412651" cy="4809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386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1247333"/>
              </p:ext>
            </p:extLst>
          </p:nvPr>
        </p:nvGraphicFramePr>
        <p:xfrm>
          <a:off x="746976" y="167424"/>
          <a:ext cx="10406130" cy="6387921"/>
        </p:xfrm>
        <a:graphic>
          <a:graphicData uri="http://schemas.openxmlformats.org/drawingml/2006/table">
            <a:tbl>
              <a:tblPr/>
              <a:tblGrid>
                <a:gridCol w="1401104"/>
                <a:gridCol w="4086558"/>
                <a:gridCol w="4918468"/>
              </a:tblGrid>
              <a:tr h="1099066">
                <a:tc>
                  <a:txBody>
                    <a:bodyPr/>
                    <a:lstStyle/>
                    <a:p>
                      <a:endParaRPr lang="en-US" sz="1000" dirty="0"/>
                    </a:p>
                  </a:txBody>
                  <a:tcPr marL="52426" marR="52426" marT="26213" marB="26213" anchor="ctr">
                    <a:lnL>
                      <a:noFill/>
                    </a:lnL>
                    <a:lnR>
                      <a:noFill/>
                    </a:lnR>
                    <a:lnT>
                      <a:noFill/>
                    </a:lnT>
                    <a:lnB>
                      <a:noFill/>
                    </a:lnB>
                  </a:tcPr>
                </a:tc>
                <a:tc>
                  <a:txBody>
                    <a:bodyPr/>
                    <a:lstStyle/>
                    <a:p>
                      <a:r>
                        <a:rPr lang="en-US" sz="2400" b="1" dirty="0" smtClean="0">
                          <a:hlinkClick r:id="rId2" tooltip="Bank information and comparisons"/>
                        </a:rPr>
                        <a:t>Bank</a:t>
                      </a:r>
                      <a:endParaRPr lang="en-US" sz="2400" b="1" dirty="0"/>
                    </a:p>
                  </a:txBody>
                  <a:tcPr marL="52426" marR="52426" marT="26213" marB="26213" anchor="ctr">
                    <a:lnL>
                      <a:noFill/>
                    </a:lnL>
                    <a:lnR>
                      <a:noFill/>
                    </a:lnR>
                    <a:lnT>
                      <a:noFill/>
                    </a:lnT>
                    <a:lnB>
                      <a:noFill/>
                    </a:lnB>
                  </a:tcPr>
                </a:tc>
                <a:tc>
                  <a:txBody>
                    <a:bodyPr/>
                    <a:lstStyle/>
                    <a:p>
                      <a:r>
                        <a:rPr lang="en-US" sz="2400" b="1" dirty="0">
                          <a:hlinkClick r:id="rId3" tooltip="Credit Union information and comparisons"/>
                        </a:rPr>
                        <a:t>Credit </a:t>
                      </a:r>
                      <a:r>
                        <a:rPr lang="en-US" sz="2400" b="1" dirty="0" smtClean="0">
                          <a:hlinkClick r:id="rId3" tooltip="Credit Union information and comparisons"/>
                        </a:rPr>
                        <a:t>Union</a:t>
                      </a:r>
                      <a:endParaRPr lang="en-US" sz="2400" b="1" dirty="0"/>
                    </a:p>
                  </a:txBody>
                  <a:tcPr marL="52426" marR="52426" marT="26213" marB="26213" anchor="ctr">
                    <a:lnL>
                      <a:noFill/>
                    </a:lnL>
                    <a:lnR>
                      <a:noFill/>
                    </a:lnR>
                    <a:lnT>
                      <a:noFill/>
                    </a:lnT>
                    <a:lnB>
                      <a:noFill/>
                    </a:lnB>
                  </a:tcPr>
                </a:tc>
              </a:tr>
              <a:tr h="788550">
                <a:tc>
                  <a:txBody>
                    <a:bodyPr/>
                    <a:lstStyle/>
                    <a:p>
                      <a:r>
                        <a:rPr lang="en-US" sz="1600"/>
                        <a:t>Owned by</a:t>
                      </a:r>
                    </a:p>
                  </a:txBody>
                  <a:tcPr marL="52426" marR="52426" marT="26213" marB="26213" anchor="ctr">
                    <a:lnL>
                      <a:noFill/>
                    </a:lnL>
                    <a:lnR>
                      <a:noFill/>
                    </a:lnR>
                    <a:lnT>
                      <a:noFill/>
                    </a:lnT>
                    <a:lnB>
                      <a:noFill/>
                    </a:lnB>
                  </a:tcPr>
                </a:tc>
                <a:tc>
                  <a:txBody>
                    <a:bodyPr/>
                    <a:lstStyle/>
                    <a:p>
                      <a:r>
                        <a:rPr lang="en-US" sz="1800" dirty="0"/>
                        <a:t>Banks are owned by shareholders.</a:t>
                      </a:r>
                    </a:p>
                  </a:txBody>
                  <a:tcPr marL="52426" marR="52426" marT="26213" marB="26213" anchor="ctr">
                    <a:lnL>
                      <a:noFill/>
                    </a:lnL>
                    <a:lnR>
                      <a:noFill/>
                    </a:lnR>
                    <a:lnT>
                      <a:noFill/>
                    </a:lnT>
                    <a:lnB>
                      <a:noFill/>
                    </a:lnB>
                  </a:tcPr>
                </a:tc>
                <a:tc>
                  <a:txBody>
                    <a:bodyPr/>
                    <a:lstStyle/>
                    <a:p>
                      <a:r>
                        <a:rPr lang="en-US" sz="1600"/>
                        <a:t>A Credit Union is owned by its members, who are depositors of money in the institution.</a:t>
                      </a:r>
                    </a:p>
                  </a:txBody>
                  <a:tcPr marL="52426" marR="52426" marT="26213" marB="26213" anchor="ctr">
                    <a:lnL>
                      <a:noFill/>
                    </a:lnL>
                    <a:lnR>
                      <a:noFill/>
                    </a:lnR>
                    <a:lnT>
                      <a:noFill/>
                    </a:lnT>
                    <a:lnB>
                      <a:noFill/>
                    </a:lnB>
                  </a:tcPr>
                </a:tc>
              </a:tr>
              <a:tr h="1734811">
                <a:tc>
                  <a:txBody>
                    <a:bodyPr/>
                    <a:lstStyle/>
                    <a:p>
                      <a:r>
                        <a:rPr lang="en-US" sz="1600"/>
                        <a:t>Profit motive</a:t>
                      </a:r>
                    </a:p>
                  </a:txBody>
                  <a:tcPr marL="52426" marR="52426" marT="26213" marB="26213" anchor="ctr">
                    <a:lnL>
                      <a:noFill/>
                    </a:lnL>
                    <a:lnR>
                      <a:noFill/>
                    </a:lnR>
                    <a:lnT>
                      <a:noFill/>
                    </a:lnT>
                    <a:lnB>
                      <a:noFill/>
                    </a:lnB>
                  </a:tcPr>
                </a:tc>
                <a:tc>
                  <a:txBody>
                    <a:bodyPr/>
                    <a:lstStyle/>
                    <a:p>
                      <a:r>
                        <a:rPr lang="en-US" sz="1800" dirty="0"/>
                        <a:t>Banks aim to make a profit for share holders.</a:t>
                      </a:r>
                    </a:p>
                  </a:txBody>
                  <a:tcPr marL="52426" marR="52426" marT="26213" marB="26213" anchor="ctr">
                    <a:lnL>
                      <a:noFill/>
                    </a:lnL>
                    <a:lnR>
                      <a:noFill/>
                    </a:lnR>
                    <a:lnT>
                      <a:noFill/>
                    </a:lnT>
                    <a:lnB>
                      <a:noFill/>
                    </a:lnB>
                  </a:tcPr>
                </a:tc>
                <a:tc>
                  <a:txBody>
                    <a:bodyPr/>
                    <a:lstStyle/>
                    <a:p>
                      <a:r>
                        <a:rPr lang="en-US" sz="1600"/>
                        <a:t>Credit unions are not for profit. Any money left over after expenses and reserves is passed back to customers (members) in the form of lower fees, lower loan rates, higher deposit yields and free services.</a:t>
                      </a:r>
                    </a:p>
                  </a:txBody>
                  <a:tcPr marL="52426" marR="52426" marT="26213" marB="26213" anchor="ctr">
                    <a:lnL>
                      <a:noFill/>
                    </a:lnL>
                    <a:lnR>
                      <a:noFill/>
                    </a:lnR>
                    <a:lnT>
                      <a:noFill/>
                    </a:lnT>
                    <a:lnB>
                      <a:noFill/>
                    </a:lnB>
                  </a:tcPr>
                </a:tc>
              </a:tr>
              <a:tr h="1241954">
                <a:tc>
                  <a:txBody>
                    <a:bodyPr/>
                    <a:lstStyle/>
                    <a:p>
                      <a:r>
                        <a:rPr lang="en-US" sz="1600" dirty="0"/>
                        <a:t>Types</a:t>
                      </a:r>
                    </a:p>
                  </a:txBody>
                  <a:tcPr marL="52426" marR="52426" marT="26213" marB="26213" anchor="ctr">
                    <a:lnL>
                      <a:noFill/>
                    </a:lnL>
                    <a:lnR>
                      <a:noFill/>
                    </a:lnR>
                    <a:lnT>
                      <a:noFill/>
                    </a:lnT>
                    <a:lnB>
                      <a:noFill/>
                    </a:lnB>
                  </a:tcPr>
                </a:tc>
                <a:tc>
                  <a:txBody>
                    <a:bodyPr/>
                    <a:lstStyle/>
                    <a:p>
                      <a:r>
                        <a:rPr lang="en-US" sz="1800" dirty="0"/>
                        <a:t>Commercial bank, community bank, community development banks, </a:t>
                      </a:r>
                      <a:r>
                        <a:rPr lang="en-US" sz="1800" dirty="0">
                          <a:hlinkClick r:id="rId4"/>
                        </a:rPr>
                        <a:t>savings</a:t>
                      </a:r>
                      <a:r>
                        <a:rPr lang="en-US" sz="1800" dirty="0"/>
                        <a:t> bank, postal savings bank and private banks</a:t>
                      </a:r>
                    </a:p>
                  </a:txBody>
                  <a:tcPr marL="52426" marR="52426" marT="26213" marB="26213" anchor="ctr">
                    <a:lnL>
                      <a:noFill/>
                    </a:lnL>
                    <a:lnR>
                      <a:noFill/>
                    </a:lnR>
                    <a:lnT>
                      <a:noFill/>
                    </a:lnT>
                    <a:lnB>
                      <a:noFill/>
                    </a:lnB>
                  </a:tcPr>
                </a:tc>
                <a:tc>
                  <a:txBody>
                    <a:bodyPr/>
                    <a:lstStyle/>
                    <a:p>
                      <a:r>
                        <a:rPr lang="en-US" sz="1600" dirty="0"/>
                        <a:t>Consumer credit unions &amp; corporate credit unions.</a:t>
                      </a:r>
                    </a:p>
                  </a:txBody>
                  <a:tcPr marL="52426" marR="52426" marT="26213" marB="26213" anchor="ctr">
                    <a:lnL>
                      <a:noFill/>
                    </a:lnL>
                    <a:lnR>
                      <a:noFill/>
                    </a:lnR>
                    <a:lnT>
                      <a:noFill/>
                    </a:lnT>
                    <a:lnB>
                      <a:noFill/>
                    </a:lnB>
                  </a:tcPr>
                </a:tc>
              </a:tr>
              <a:tr h="1523540">
                <a:tc>
                  <a:txBody>
                    <a:bodyPr/>
                    <a:lstStyle/>
                    <a:p>
                      <a:r>
                        <a:rPr lang="en-US" sz="1600" dirty="0"/>
                        <a:t>History</a:t>
                      </a:r>
                    </a:p>
                  </a:txBody>
                  <a:tcPr marL="52426" marR="52426" marT="26213" marB="26213" anchor="ctr">
                    <a:lnL>
                      <a:noFill/>
                    </a:lnL>
                    <a:lnR>
                      <a:noFill/>
                    </a:lnR>
                    <a:lnT>
                      <a:noFill/>
                    </a:lnT>
                    <a:lnB>
                      <a:noFill/>
                    </a:lnB>
                  </a:tcPr>
                </a:tc>
                <a:tc>
                  <a:txBody>
                    <a:bodyPr/>
                    <a:lstStyle/>
                    <a:p>
                      <a:r>
                        <a:rPr lang="en-US" sz="1800" dirty="0"/>
                        <a:t>Letters of credit used in the 3rd century. Muslims used banking services in the 9th century. 12th century archeological finds include </a:t>
                      </a:r>
                      <a:r>
                        <a:rPr lang="en-US" sz="1800" dirty="0" err="1"/>
                        <a:t>cheques</a:t>
                      </a:r>
                      <a:r>
                        <a:rPr lang="en-US" sz="1800" dirty="0"/>
                        <a:t>.</a:t>
                      </a:r>
                    </a:p>
                  </a:txBody>
                  <a:tcPr marL="52426" marR="52426" marT="26213" marB="26213" anchor="ctr">
                    <a:lnL>
                      <a:noFill/>
                    </a:lnL>
                    <a:lnR>
                      <a:noFill/>
                    </a:lnR>
                    <a:lnT>
                      <a:noFill/>
                    </a:lnT>
                    <a:lnB>
                      <a:noFill/>
                    </a:lnB>
                  </a:tcPr>
                </a:tc>
                <a:tc>
                  <a:txBody>
                    <a:bodyPr/>
                    <a:lstStyle/>
                    <a:p>
                      <a:r>
                        <a:rPr lang="en-US" sz="1600" dirty="0"/>
                        <a:t>Credit unions are relatively newer as compared to banks because the earliest known evidence of their existence dates back to 1852.</a:t>
                      </a:r>
                    </a:p>
                  </a:txBody>
                  <a:tcPr marL="52426" marR="52426" marT="26213" marB="26213" anchor="ctr">
                    <a:lnL>
                      <a:noFill/>
                    </a:lnL>
                    <a:lnR>
                      <a:noFill/>
                    </a:lnR>
                    <a:lnT>
                      <a:noFill/>
                    </a:lnT>
                    <a:lnB>
                      <a:noFill/>
                    </a:lnB>
                  </a:tcPr>
                </a:tc>
              </a:tr>
            </a:tbl>
          </a:graphicData>
        </a:graphic>
      </p:graphicFrame>
    </p:spTree>
    <p:extLst>
      <p:ext uri="{BB962C8B-B14F-4D97-AF65-F5344CB8AC3E}">
        <p14:creationId xmlns:p14="http://schemas.microsoft.com/office/powerpoint/2010/main" val="180655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219</TotalTime>
  <Words>766</Words>
  <Application>Microsoft Office PowerPoint</Application>
  <PresentationFormat>Widescreen</PresentationFormat>
  <Paragraphs>233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Times New Roman</vt:lpstr>
      <vt:lpstr>Trebuchet MS</vt:lpstr>
      <vt:lpstr>Wingdings</vt:lpstr>
      <vt:lpstr>Wingdings 3</vt:lpstr>
      <vt:lpstr>Facet</vt:lpstr>
      <vt:lpstr>Home Ownership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Ownership Terms</dc:title>
  <dc:creator>Samantha</dc:creator>
  <cp:lastModifiedBy>Humphrey - Samantha</cp:lastModifiedBy>
  <cp:revision>11</cp:revision>
  <dcterms:created xsi:type="dcterms:W3CDTF">2014-04-28T01:51:34Z</dcterms:created>
  <dcterms:modified xsi:type="dcterms:W3CDTF">2014-05-12T21:22:55Z</dcterms:modified>
</cp:coreProperties>
</file>