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4" r:id="rId3"/>
    <p:sldMasterId id="2147483732" r:id="rId4"/>
    <p:sldMasterId id="2147483750" r:id="rId5"/>
    <p:sldMasterId id="2147483768" r:id="rId6"/>
  </p:sldMasterIdLst>
  <p:notesMasterIdLst>
    <p:notesMasterId r:id="rId51"/>
  </p:notesMasterIdLst>
  <p:handoutMasterIdLst>
    <p:handoutMasterId r:id="rId52"/>
  </p:handoutMasterIdLst>
  <p:sldIdLst>
    <p:sldId id="256" r:id="rId7"/>
    <p:sldId id="315" r:id="rId8"/>
    <p:sldId id="296" r:id="rId9"/>
    <p:sldId id="330" r:id="rId10"/>
    <p:sldId id="290" r:id="rId11"/>
    <p:sldId id="331" r:id="rId12"/>
    <p:sldId id="293" r:id="rId13"/>
    <p:sldId id="297" r:id="rId14"/>
    <p:sldId id="328" r:id="rId15"/>
    <p:sldId id="291" r:id="rId16"/>
    <p:sldId id="292" r:id="rId17"/>
    <p:sldId id="327" r:id="rId18"/>
    <p:sldId id="324" r:id="rId19"/>
    <p:sldId id="303" r:id="rId20"/>
    <p:sldId id="299" r:id="rId21"/>
    <p:sldId id="300" r:id="rId22"/>
    <p:sldId id="333" r:id="rId23"/>
    <p:sldId id="335" r:id="rId24"/>
    <p:sldId id="332" r:id="rId25"/>
    <p:sldId id="337" r:id="rId26"/>
    <p:sldId id="339" r:id="rId27"/>
    <p:sldId id="340" r:id="rId28"/>
    <p:sldId id="341" r:id="rId29"/>
    <p:sldId id="343" r:id="rId30"/>
    <p:sldId id="344" r:id="rId31"/>
    <p:sldId id="345" r:id="rId32"/>
    <p:sldId id="346" r:id="rId33"/>
    <p:sldId id="347" r:id="rId34"/>
    <p:sldId id="348" r:id="rId35"/>
    <p:sldId id="349" r:id="rId36"/>
    <p:sldId id="271" r:id="rId37"/>
    <p:sldId id="305" r:id="rId38"/>
    <p:sldId id="261" r:id="rId39"/>
    <p:sldId id="264" r:id="rId40"/>
    <p:sldId id="318" r:id="rId41"/>
    <p:sldId id="317" r:id="rId42"/>
    <p:sldId id="302" r:id="rId43"/>
    <p:sldId id="306" r:id="rId44"/>
    <p:sldId id="308" r:id="rId45"/>
    <p:sldId id="320" r:id="rId46"/>
    <p:sldId id="304" r:id="rId47"/>
    <p:sldId id="329" r:id="rId48"/>
    <p:sldId id="311" r:id="rId49"/>
    <p:sldId id="279"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CC"/>
    <a:srgbClr val="F0CEC6"/>
    <a:srgbClr val="820000"/>
    <a:srgbClr val="760000"/>
    <a:srgbClr val="3366CC"/>
    <a:srgbClr val="333399"/>
    <a:srgbClr val="00339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7" autoAdjust="0"/>
    <p:restoredTop sz="82840" autoAdjust="0"/>
  </p:normalViewPr>
  <p:slideViewPr>
    <p:cSldViewPr>
      <p:cViewPr varScale="1">
        <p:scale>
          <a:sx n="90" d="100"/>
          <a:sy n="90" d="100"/>
        </p:scale>
        <p:origin x="294" y="84"/>
      </p:cViewPr>
      <p:guideLst>
        <p:guide orient="horz" pos="2160"/>
        <p:guide pos="2880"/>
      </p:guideLst>
    </p:cSldViewPr>
  </p:slideViewPr>
  <p:notesTextViewPr>
    <p:cViewPr>
      <p:scale>
        <a:sx n="100" d="100"/>
        <a:sy n="100" d="100"/>
      </p:scale>
      <p:origin x="0" y="0"/>
    </p:cViewPr>
  </p:notesTextViewPr>
  <p:sorterViewPr>
    <p:cViewPr>
      <p:scale>
        <a:sx n="77" d="100"/>
        <a:sy n="77" d="100"/>
      </p:scale>
      <p:origin x="0" y="6090"/>
    </p:cViewPr>
  </p:sorterViewPr>
  <p:notesViewPr>
    <p:cSldViewPr>
      <p:cViewPr varScale="1">
        <p:scale>
          <a:sx n="54" d="100"/>
          <a:sy n="54" d="100"/>
        </p:scale>
        <p:origin x="16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0C2F172-32FC-46B1-A3D1-5727E2952F7B}" type="datetimeFigureOut">
              <a:rPr lang="en-US" smtClean="0"/>
              <a:pPr/>
              <a:t>4/22/2015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5DC02773-B3E7-4B9F-B7F5-63E374EBE32E}" type="slidenum">
              <a:rPr lang="en-US" smtClean="0"/>
              <a:pPr/>
              <a:t>‹#›</a:t>
            </a:fld>
            <a:endParaRPr lang="en-US"/>
          </a:p>
        </p:txBody>
      </p:sp>
    </p:spTree>
    <p:extLst>
      <p:ext uri="{BB962C8B-B14F-4D97-AF65-F5344CB8AC3E}">
        <p14:creationId xmlns:p14="http://schemas.microsoft.com/office/powerpoint/2010/main" val="169611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032B788B-6755-4A7B-B6A5-11A76644B5ED}" type="datetimeFigureOut">
              <a:rPr lang="en-US" smtClean="0"/>
              <a:pPr/>
              <a:t>4/22/2015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AFD0CE11-CBC7-4C30-9B37-EEBACE12EC8D}" type="slidenum">
              <a:rPr lang="en-US" smtClean="0"/>
              <a:pPr/>
              <a:t>‹#›</a:t>
            </a:fld>
            <a:endParaRPr lang="en-US"/>
          </a:p>
        </p:txBody>
      </p:sp>
    </p:spTree>
    <p:extLst>
      <p:ext uri="{BB962C8B-B14F-4D97-AF65-F5344CB8AC3E}">
        <p14:creationId xmlns:p14="http://schemas.microsoft.com/office/powerpoint/2010/main" val="311931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3899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5395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11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1903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D0CE11-CBC7-4C30-9B37-EEBACE12EC8D}" type="slidenum">
              <a:rPr lang="en-US" smtClean="0"/>
              <a:pPr/>
              <a:t>12</a:t>
            </a:fld>
            <a:endParaRPr lang="en-US"/>
          </a:p>
        </p:txBody>
      </p:sp>
    </p:spTree>
    <p:extLst>
      <p:ext uri="{BB962C8B-B14F-4D97-AF65-F5344CB8AC3E}">
        <p14:creationId xmlns:p14="http://schemas.microsoft.com/office/powerpoint/2010/main" val="19376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13</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8714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EB3B481-1994-44DB-A168-4633F9D022FE}" type="slidenum">
              <a:rPr lang="en-US" smtClean="0"/>
              <a:pPr/>
              <a:t>14</a:t>
            </a:fld>
            <a:endParaRPr lang="en-US" dirty="0"/>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298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BD0440-1861-4A9A-9BEC-D93E8E4A3883}" type="slidenum">
              <a:rPr lang="en-US">
                <a:cs typeface="Arial" charset="0"/>
              </a:rPr>
              <a:pPr fontAlgn="base">
                <a:spcBef>
                  <a:spcPct val="0"/>
                </a:spcBef>
                <a:spcAft>
                  <a:spcPct val="0"/>
                </a:spcAft>
              </a:pPr>
              <a:t>15</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6711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93D8F-C019-48BF-BF02-D63E35797C8A}" type="slidenum">
              <a:rPr lang="en-US">
                <a:cs typeface="Arial" charset="0"/>
              </a:rPr>
              <a:pPr fontAlgn="base">
                <a:spcBef>
                  <a:spcPct val="0"/>
                </a:spcBef>
                <a:spcAft>
                  <a:spcPct val="0"/>
                </a:spcAft>
              </a:pPr>
              <a:t>16</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104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93D8F-C019-48BF-BF02-D63E35797C8A}" type="slidenum">
              <a:rPr lang="en-US">
                <a:cs typeface="Arial" charset="0"/>
              </a:rPr>
              <a:pPr fontAlgn="base">
                <a:spcBef>
                  <a:spcPct val="0"/>
                </a:spcBef>
                <a:spcAft>
                  <a:spcPct val="0"/>
                </a:spcAft>
              </a:pPr>
              <a:t>17</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104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93D8F-C019-48BF-BF02-D63E35797C8A}" type="slidenum">
              <a:rPr lang="en-US">
                <a:cs typeface="Arial" charset="0"/>
              </a:rPr>
              <a:pPr fontAlgn="base">
                <a:spcBef>
                  <a:spcPct val="0"/>
                </a:spcBef>
                <a:spcAft>
                  <a:spcPct val="0"/>
                </a:spcAft>
              </a:pPr>
              <a:t>18</a:t>
            </a:fld>
            <a:endParaRPr lang="en-US">
              <a:cs typeface="Arial" charset="0"/>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1104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EB3B481-1994-44DB-A168-4633F9D022FE}" type="slidenum">
              <a:rPr lang="en-US" smtClean="0"/>
              <a:pPr/>
              <a:t>19</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98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63633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93D8F-C019-48BF-BF02-D63E35797C8A}" type="slidenum">
              <a:rPr lang="en-US">
                <a:cs typeface="Arial" charset="0"/>
              </a:rPr>
              <a:pPr fontAlgn="base">
                <a:spcBef>
                  <a:spcPct val="0"/>
                </a:spcBef>
                <a:spcAft>
                  <a:spcPct val="0"/>
                </a:spcAft>
              </a:pPr>
              <a:t>20</a:t>
            </a:fld>
            <a:endParaRPr lang="en-US">
              <a:cs typeface="Arial" charset="0"/>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11044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93D8F-C019-48BF-BF02-D63E35797C8A}" type="slidenum">
              <a:rPr lang="en-US">
                <a:cs typeface="Arial" charset="0"/>
              </a:rPr>
              <a:pPr fontAlgn="base">
                <a:spcBef>
                  <a:spcPct val="0"/>
                </a:spcBef>
                <a:spcAft>
                  <a:spcPct val="0"/>
                </a:spcAft>
              </a:pPr>
              <a:t>21</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104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93D8F-C019-48BF-BF02-D63E35797C8A}" type="slidenum">
              <a:rPr lang="en-US">
                <a:cs typeface="Arial" charset="0"/>
              </a:rPr>
              <a:pPr fontAlgn="base">
                <a:spcBef>
                  <a:spcPct val="0"/>
                </a:spcBef>
                <a:spcAft>
                  <a:spcPct val="0"/>
                </a:spcAft>
              </a:pPr>
              <a:t>22</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12255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EB3B481-1994-44DB-A168-4633F9D022FE}" type="slidenum">
              <a:rPr lang="en-US" smtClean="0"/>
              <a:pPr/>
              <a:t>23</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9663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EB3B481-1994-44DB-A168-4633F9D022FE}" type="slidenum">
              <a:rPr lang="en-US" smtClean="0"/>
              <a:pPr/>
              <a:t>29</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07271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EB3B481-1994-44DB-A168-4633F9D022FE}" type="slidenum">
              <a:rPr lang="en-US" smtClean="0"/>
              <a:pPr/>
              <a:t>30</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8067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D0CE11-CBC7-4C30-9B37-EEBACE12EC8D}" type="slidenum">
              <a:rPr lang="en-US" smtClean="0"/>
              <a:pPr/>
              <a:t>31</a:t>
            </a:fld>
            <a:endParaRPr lang="en-US"/>
          </a:p>
        </p:txBody>
      </p:sp>
    </p:spTree>
    <p:extLst>
      <p:ext uri="{BB962C8B-B14F-4D97-AF65-F5344CB8AC3E}">
        <p14:creationId xmlns:p14="http://schemas.microsoft.com/office/powerpoint/2010/main" val="588646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1BBA82-4E0A-42D8-ABD7-58201EFE8DB1}" type="slidenum">
              <a:rPr lang="en-US">
                <a:cs typeface="Arial" charset="0"/>
              </a:rPr>
              <a:pPr fontAlgn="base">
                <a:spcBef>
                  <a:spcPct val="0"/>
                </a:spcBef>
                <a:spcAft>
                  <a:spcPct val="0"/>
                </a:spcAft>
              </a:pPr>
              <a:t>32</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95964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D0CE11-CBC7-4C30-9B37-EEBACE12EC8D}" type="slidenum">
              <a:rPr lang="en-US" smtClean="0"/>
              <a:pPr/>
              <a:t>33</a:t>
            </a:fld>
            <a:endParaRPr lang="en-US"/>
          </a:p>
        </p:txBody>
      </p:sp>
    </p:spTree>
    <p:extLst>
      <p:ext uri="{BB962C8B-B14F-4D97-AF65-F5344CB8AC3E}">
        <p14:creationId xmlns:p14="http://schemas.microsoft.com/office/powerpoint/2010/main" val="3839477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D0CE11-CBC7-4C30-9B37-EEBACE12EC8D}" type="slidenum">
              <a:rPr lang="en-US" smtClean="0"/>
              <a:pPr/>
              <a:t>34</a:t>
            </a:fld>
            <a:endParaRPr lang="en-US"/>
          </a:p>
        </p:txBody>
      </p:sp>
    </p:spTree>
    <p:extLst>
      <p:ext uri="{BB962C8B-B14F-4D97-AF65-F5344CB8AC3E}">
        <p14:creationId xmlns:p14="http://schemas.microsoft.com/office/powerpoint/2010/main" val="175846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0449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35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96259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36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31852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35D4AE-5A3A-4094-9196-9457C0B3D198}" type="slidenum">
              <a:rPr lang="en-US">
                <a:cs typeface="Arial" charset="0"/>
              </a:rPr>
              <a:pPr fontAlgn="base">
                <a:spcBef>
                  <a:spcPct val="0"/>
                </a:spcBef>
                <a:spcAft>
                  <a:spcPct val="0"/>
                </a:spcAft>
              </a:pPr>
              <a:t>37</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28714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B5A8B3-245D-4F6B-978E-55F2A9C60196}" type="slidenum">
              <a:rPr lang="en-US">
                <a:cs typeface="Arial" charset="0"/>
              </a:rPr>
              <a:pPr fontAlgn="base">
                <a:spcBef>
                  <a:spcPct val="0"/>
                </a:spcBef>
                <a:spcAft>
                  <a:spcPct val="0"/>
                </a:spcAft>
              </a:pPr>
              <a:t>38</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23104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A058F4-1B4E-413A-BA40-10028346610D}" type="slidenum">
              <a:rPr lang="en-US">
                <a:cs typeface="Arial" charset="0"/>
              </a:rPr>
              <a:pPr fontAlgn="base">
                <a:spcBef>
                  <a:spcPct val="0"/>
                </a:spcBef>
                <a:spcAft>
                  <a:spcPct val="0"/>
                </a:spcAft>
              </a:pPr>
              <a:t>39</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22367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40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3833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DF1213-F101-4BE6-BFC3-F60BA1C21509}" type="slidenum">
              <a:rPr lang="en-US">
                <a:cs typeface="Arial" charset="0"/>
              </a:rPr>
              <a:pPr fontAlgn="base">
                <a:spcBef>
                  <a:spcPct val="0"/>
                </a:spcBef>
                <a:spcAft>
                  <a:spcPct val="0"/>
                </a:spcAft>
              </a:pPr>
              <a:t>41</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79118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42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13549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697023-4862-4152-BB8B-885C284F580F}" type="slidenum">
              <a:rPr lang="en-US">
                <a:cs typeface="Arial" charset="0"/>
              </a:rPr>
              <a:pPr fontAlgn="base">
                <a:spcBef>
                  <a:spcPct val="0"/>
                </a:spcBef>
                <a:spcAft>
                  <a:spcPct val="0"/>
                </a:spcAft>
              </a:pPr>
              <a:t>43</a:t>
            </a:fld>
            <a:endParaRPr lang="en-US">
              <a:cs typeface="Arial" charset="0"/>
            </a:endParaRPr>
          </a:p>
        </p:txBody>
      </p:sp>
    </p:spTree>
    <p:extLst>
      <p:ext uri="{BB962C8B-B14F-4D97-AF65-F5344CB8AC3E}">
        <p14:creationId xmlns:p14="http://schemas.microsoft.com/office/powerpoint/2010/main" val="3677305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D0CE11-CBC7-4C30-9B37-EEBACE12EC8D}" type="slidenum">
              <a:rPr lang="en-US" smtClean="0"/>
              <a:pPr/>
              <a:t>44</a:t>
            </a:fld>
            <a:endParaRPr lang="en-US"/>
          </a:p>
        </p:txBody>
      </p:sp>
    </p:spTree>
    <p:extLst>
      <p:ext uri="{BB962C8B-B14F-4D97-AF65-F5344CB8AC3E}">
        <p14:creationId xmlns:p14="http://schemas.microsoft.com/office/powerpoint/2010/main" val="405407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0449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9962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FD0CE11-CBC7-4C30-9B37-EEBACE12EC8D}" type="slidenum">
              <a:rPr lang="en-US" smtClean="0"/>
              <a:pPr/>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9962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EB3B481-1994-44DB-A168-4633F9D022FE}" type="slidenum">
              <a:rPr lang="en-US" smtClean="0"/>
              <a:pPr/>
              <a:t>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4280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AA4D60-189E-4156-A152-F141403BD1E2}" type="slidenum">
              <a:rPr lang="en-US">
                <a:cs typeface="Arial" charset="0"/>
              </a:rPr>
              <a:pPr fontAlgn="base">
                <a:spcBef>
                  <a:spcPct val="0"/>
                </a:spcBef>
                <a:spcAft>
                  <a:spcPct val="0"/>
                </a:spcAft>
              </a:pPr>
              <a:t>8</a:t>
            </a:fld>
            <a:endParaRPr lang="en-US">
              <a:cs typeface="Arial"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156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D0CE11-CBC7-4C30-9B37-EEBACE12EC8D}" type="slidenum">
              <a:rPr lang="en-US" smtClean="0"/>
              <a:pPr/>
              <a:t>9</a:t>
            </a:fld>
            <a:endParaRPr lang="en-US"/>
          </a:p>
        </p:txBody>
      </p:sp>
    </p:spTree>
    <p:extLst>
      <p:ext uri="{BB962C8B-B14F-4D97-AF65-F5344CB8AC3E}">
        <p14:creationId xmlns:p14="http://schemas.microsoft.com/office/powerpoint/2010/main" val="407508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78B3DF-BE22-44D2-B5D9-126BAC80B403}"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8B3DF-BE22-44D2-B5D9-126BAC80B40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178B3DF-BE22-44D2-B5D9-126BAC80B403}"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954853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1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812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72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1551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1656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8439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796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178B3DF-BE22-44D2-B5D9-126BAC80B40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608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656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2113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4021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4254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8857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5213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39899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204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2386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78B3DF-BE22-44D2-B5D9-126BAC80B403}"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3715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4703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5626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9218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154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7266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2846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1877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4417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452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467E1BD-E314-4CE5-8E60-7A4C0BDC7F87}" type="datetimeFigureOut">
              <a:rPr lang="en-US" smtClean="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8B3DF-BE22-44D2-B5D9-126BAC80B403}"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7052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8477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456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7419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26047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5628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030368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7820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9906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099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178B3DF-BE22-44D2-B5D9-126BAC80B403}"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5555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914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4452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0788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8086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5282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8962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8477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8879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391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178B3DF-BE22-44D2-B5D9-126BAC80B403}"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8358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743697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1675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4035680"/>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677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6682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66414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54817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8436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826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78B3DF-BE22-44D2-B5D9-126BAC80B403}"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2136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33456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94447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90498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32808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87096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8377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27113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042954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431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78B3DF-BE22-44D2-B5D9-126BAC80B403}"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4467E1BD-E314-4CE5-8E60-7A4C0BDC7F87}" type="datetimeFigureOut">
              <a:rPr lang="en-US" smtClean="0"/>
              <a:pPr/>
              <a:t>4/22/2015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37107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2834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1929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07087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913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9093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64175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97130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9311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49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178B3DF-BE22-44D2-B5D9-126BAC80B403}"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467E1BD-E314-4CE5-8E60-7A4C0BDC7F87}" type="datetimeFigureOut">
              <a:rPr lang="en-US" smtClean="0"/>
              <a:pPr/>
              <a:t>4/22/2015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734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0943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19656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3280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086368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463248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4/22/2015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825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467E1BD-E314-4CE5-8E60-7A4C0BDC7F87}" type="datetimeFigureOut">
              <a:rPr lang="en-US" smtClean="0"/>
              <a:pPr/>
              <a:t>4/22/2015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78B3DF-BE22-44D2-B5D9-126BAC80B403}"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4/22/2015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6447145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4/22/2015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56889510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4/22/2015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123109092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4/22/2015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64496732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4/22/2015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806824446"/>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0jYML4oA9vWj7M&amp;tbnid=V-EI-TLd-4qXTM:&amp;ved=0CAUQjRw&amp;url=http://miniclips.phillipmartin.info/money/poster_kid_04_xl.htm&amp;ei=HnInUtfUA8feiAKW7oFA&amp;psig=AFQjCNFxSejno0UnM4cXFsTK0VVndn6_fw&amp;ust=137840120713047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hyperlink" Target="http://www.aspirationsresume.com/ResumeService.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hyperlink" Target="http://www.google.com/url?sa=i&amp;rct=j&amp;q=&amp;esrc=s&amp;frm=1&amp;source=images&amp;cd=&amp;cad=rja&amp;docid=Bgv8TR_YCUDt3M&amp;tbnid=2lvZldLwJAv0NM:&amp;ved=0CAUQjRw&amp;url=http://evelyn_saenz.squidoo.com/telling-time&amp;ei=sC1vUrjpAo7oiALw-YGQAg&amp;psig=AFQjCNEzLr_OkGRXCIoYNC3m5u2g-fAO4g&amp;ust=138310426630922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QHiNZxu64HsM&amp;tbnid=d6tV8X55zj-THM:&amp;ved=0CAUQjRw&amp;url=http://chronicle.com/blogs/linguafranca/2012/10/11/inspiration-in-the-writing-revolution/&amp;ei=Y_QoUtqGK4KtiQKWhoH4Ag&amp;bvm=bv.51773540,d.cGE&amp;psig=AFQjCNGxdOikUN_UKrgmwQdlLKprezrttg&amp;ust=1378502101587649"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77YK6B5ClowtM&amp;tbnid=5Uk0sgCOeZKp5M:&amp;ved=0CAUQjRw&amp;url=http://www.dreamstime.com/royalty-free-stock-photos-row-houses-clip-art-house-image2268988&amp;ei=SXcnUo-_J7DxiQKgq4CYDw&amp;psig=AFQjCNEfNht8t44Jm3xgVJCpIp0L6ABwYw&amp;ust=1378404298605905"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guessthelogo.com/category/logo-game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inspirationfeed.com/articles/design-articles/how-to-construct-a-personal-logo-practices-and-exampl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BQArAlpaSo"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QHiNZxu64HsM&amp;tbnid=d6tV8X55zj-THM:&amp;ved=0CAUQjRw&amp;url=http://chronicle.com/blogs/linguafranca/2012/10/11/inspiration-in-the-writing-revolution/&amp;ei=Y_QoUtqGK4KtiQKWhoH4Ag&amp;bvm=bv.51773540,d.cGE&amp;psig=AFQjCNGxdOikUN_UKrgmwQdlLKprezrttg&amp;ust=1378502101587649"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snagajob.com/resources/who-can-i-use-as-a-reference/"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money.usnews.com/money/blogs/outside-voices-careers/2012/10/04/10-common-and-corrosive-job-reference-mistak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nagajob.com/resources/who-can-i-use-as-a-reference/"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money.usnews.com/money/blogs/outside-voices-careers/2012/10/04/10-common-and-corrosive-job-reference-mistak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QHiNZxu64HsM&amp;tbnid=d6tV8X55zj-THM:&amp;ved=0CAUQjRw&amp;url=http://chronicle.com/blogs/linguafranca/2012/10/11/inspiration-in-the-writing-revolution/&amp;ei=Y_QoUtqGK4KtiQKWhoH4Ag&amp;bvm=bv.51773540,d.cGE&amp;psig=AFQjCNGxdOikUN_UKrgmwQdlLKprezrttg&amp;ust=1378502101587649"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QHiNZxu64HsM&amp;tbnid=d6tV8X55zj-THM:&amp;ved=0CAUQjRw&amp;url=http://chronicle.com/blogs/linguafranca/2012/10/11/inspiration-in-the-writing-revolution/&amp;ei=Y_QoUtqGK4KtiQKWhoH4Ag&amp;bvm=bv.51773540,d.cGE&amp;psig=AFQjCNGxdOikUN_UKrgmwQdlLKprezrttg&amp;ust=1378502101587649"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Zs8lxRcddacgsM&amp;tbnid=jV6uQvckez2uBM:&amp;ved=0CAUQjRw&amp;url=http://languagearts.phillipmartin.info/la_writing.htm&amp;ei=EmknUoC9M6KsjALQtoGADg&amp;psig=AFQjCNEcezEBuYMWKQjqxoLG-Ghq97H6zQ&amp;ust=137840084813052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XAW_sUwwU9S8M&amp;tbnid=ky9TzDVR2Wkt2M:&amp;ved=0CAUQjRw&amp;url=http://gettoworkblog.wordpress.com/2012/10/&amp;ei=0YttUrgIh6WKAqPcgNAN&amp;bvm=bv.55123115,d.cGE&amp;psig=AFQjCNEahhaNyprr4XwIgBuSmASM1wDMXg&amp;ust=1382997080932692"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FpvMoOEZABx7M&amp;tbnid=3pSdU8s4x3VOiM:&amp;ved=0CAUQjRw&amp;url=http://www.stonehamschools.org/content/student-employment-informationopportunities&amp;ei=nIFtUsGqIuaWjALf4oDIBw&amp;bvm=bv.55123115,d.cGE&amp;psig=AFQjCNE4mZS5egX4KmOOFiJUXvSH_IPBRg&amp;ust=1382994712100937"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7.gif"/></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G5EZCukkk3U4M&amp;tbnid=nGIjrs1MNrFFMM:&amp;ved=0CAUQjRw&amp;url=http://publicspeakingsuperpowers.com/217/why-bother-improving-public-speaking-skills/&amp;ei=NLAnUv61BoLjiAKNnIHgDA&amp;bvm=bv.51773540,d.cGE&amp;psig=AFQjCNHrHR8SuIlAPRx4sSHC1-kmBs-h3Q&amp;ust=1378419081069769"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819400"/>
            <a:ext cx="8686800" cy="3581400"/>
          </a:xfrm>
        </p:spPr>
        <p:txBody>
          <a:bodyPr>
            <a:normAutofit/>
          </a:bodyPr>
          <a:lstStyle/>
          <a:p>
            <a:r>
              <a:rPr lang="en-US" sz="1800" dirty="0" smtClean="0">
                <a:solidFill>
                  <a:srgbClr val="760000"/>
                </a:solidFill>
              </a:rPr>
              <a:t> </a:t>
            </a:r>
            <a:endParaRPr lang="en-US" dirty="0" smtClean="0">
              <a:solidFill>
                <a:srgbClr val="760000"/>
              </a:solidFill>
              <a:sym typeface="Wingdings"/>
            </a:endParaRPr>
          </a:p>
          <a:p>
            <a:endParaRPr lang="en-US" sz="2800" dirty="0" smtClean="0">
              <a:solidFill>
                <a:srgbClr val="760000"/>
              </a:solidFill>
              <a:sym typeface="Wingdings"/>
            </a:endParaRPr>
          </a:p>
          <a:p>
            <a:endParaRPr lang="en-US" sz="2800" dirty="0" smtClean="0">
              <a:solidFill>
                <a:srgbClr val="760000"/>
              </a:solidFill>
              <a:sym typeface="Wingdings"/>
            </a:endParaRPr>
          </a:p>
          <a:p>
            <a:endParaRPr lang="en-US" sz="1100" cap="none" dirty="0" smtClean="0">
              <a:solidFill>
                <a:schemeClr val="tx1"/>
              </a:solidFill>
              <a:cs typeface="Calibri" pitchFamily="34" charset="0"/>
              <a:sym typeface="Wingdings"/>
            </a:endParaRPr>
          </a:p>
          <a:p>
            <a:endParaRPr lang="en-US" sz="1400" cap="none" dirty="0">
              <a:solidFill>
                <a:schemeClr val="tx1"/>
              </a:solidFill>
              <a:cs typeface="Calibri" pitchFamily="34" charset="0"/>
              <a:sym typeface="Wingdings"/>
            </a:endParaRPr>
          </a:p>
        </p:txBody>
      </p:sp>
      <p:sp>
        <p:nvSpPr>
          <p:cNvPr id="2" name="Title 1"/>
          <p:cNvSpPr>
            <a:spLocks noGrp="1"/>
          </p:cNvSpPr>
          <p:nvPr>
            <p:ph type="ctrTitle"/>
          </p:nvPr>
        </p:nvSpPr>
        <p:spPr>
          <a:xfrm>
            <a:off x="685800" y="533400"/>
            <a:ext cx="7772400" cy="990600"/>
          </a:xfrm>
        </p:spPr>
        <p:txBody>
          <a:bodyPr anchor="t">
            <a:normAutofit fontScale="90000"/>
          </a:bodyPr>
          <a:lstStyle/>
          <a:p>
            <a:r>
              <a:rPr lang="en-US" sz="4000" b="1" spc="100" dirty="0" smtClean="0">
                <a:ln w="12700">
                  <a:solidFill>
                    <a:schemeClr val="tx2">
                      <a:satMod val="155000"/>
                    </a:schemeClr>
                  </a:solidFill>
                  <a:prstDash val="solid"/>
                </a:ln>
                <a:solidFill>
                  <a:schemeClr val="accent1">
                    <a:lumMod val="75000"/>
                  </a:schemeClr>
                </a:solidFill>
              </a:rPr>
              <a:t>RESUMES </a:t>
            </a:r>
            <a:r>
              <a:rPr lang="en-US" sz="2700" b="1" spc="100" dirty="0" smtClean="0">
                <a:ln w="12700">
                  <a:solidFill>
                    <a:schemeClr val="tx2">
                      <a:satMod val="155000"/>
                    </a:schemeClr>
                  </a:solidFill>
                  <a:prstDash val="solid"/>
                </a:ln>
                <a:solidFill>
                  <a:schemeClr val="accent1">
                    <a:lumMod val="75000"/>
                  </a:schemeClr>
                </a:solidFill>
              </a:rPr>
              <a:t>that get </a:t>
            </a:r>
            <a:r>
              <a:rPr lang="en-US" sz="4000" b="1" spc="100" dirty="0" smtClean="0">
                <a:ln w="12700">
                  <a:solidFill>
                    <a:schemeClr val="tx2">
                      <a:satMod val="155000"/>
                    </a:schemeClr>
                  </a:solidFill>
                  <a:prstDash val="solid"/>
                </a:ln>
                <a:solidFill>
                  <a:schemeClr val="accent1">
                    <a:lumMod val="75000"/>
                  </a:schemeClr>
                </a:solidFill>
              </a:rPr>
              <a:t>RESULTS</a:t>
            </a:r>
            <a:r>
              <a:rPr lang="en-US" dirty="0" smtClean="0">
                <a:solidFill>
                  <a:schemeClr val="tx1"/>
                </a:solidFill>
              </a:rPr>
              <a:t/>
            </a:r>
            <a:br>
              <a:rPr lang="en-US" dirty="0" smtClean="0">
                <a:solidFill>
                  <a:schemeClr val="tx1"/>
                </a:solidFill>
              </a:rPr>
            </a:br>
            <a:r>
              <a:rPr lang="en-US" sz="4400" dirty="0">
                <a:solidFill>
                  <a:srgbClr val="760000"/>
                </a:solidFill>
              </a:rPr>
              <a:t/>
            </a:r>
            <a:br>
              <a:rPr lang="en-US" sz="4400" dirty="0">
                <a:solidFill>
                  <a:srgbClr val="760000"/>
                </a:solidFill>
              </a:rPr>
            </a:br>
            <a:endParaRPr lang="en-US" dirty="0">
              <a:solidFill>
                <a:schemeClr val="tx1"/>
              </a:solidFill>
            </a:endParaRPr>
          </a:p>
        </p:txBody>
      </p:sp>
      <p:pic>
        <p:nvPicPr>
          <p:cNvPr id="3074" name="Picture 2" descr="http://miniclips.phillipmartin.info/money/kid_04_xl.gif">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151"/>
          <a:stretch/>
        </p:blipFill>
        <p:spPr bwMode="auto">
          <a:xfrm>
            <a:off x="3467100" y="2819400"/>
            <a:ext cx="2362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4562944"/>
            <a:ext cx="1219200" cy="1084912"/>
          </a:xfrm>
          <a:prstGeom prst="rect">
            <a:avLst/>
          </a:prstGeom>
          <a:noFill/>
        </p:spPr>
        <p:txBody>
          <a:bodyPr wrap="square" rtlCol="0">
            <a:spAutoFit/>
          </a:bodyPr>
          <a:lstStyle/>
          <a:p>
            <a:pPr algn="ctr"/>
            <a:endParaRPr lang="en-US" sz="1100" b="1" u="sng" cap="all" dirty="0" smtClean="0"/>
          </a:p>
          <a:p>
            <a:pPr algn="ctr"/>
            <a:r>
              <a:rPr lang="en-US" sz="1100" b="1" u="sng" cap="all" dirty="0" smtClean="0"/>
              <a:t>John Smith</a:t>
            </a:r>
          </a:p>
          <a:p>
            <a:pPr algn="ctr"/>
            <a:endParaRPr lang="en-US" sz="1050" b="1" u="sng" cap="all" dirty="0" smtClean="0"/>
          </a:p>
          <a:p>
            <a:pPr algn="ctr"/>
            <a:endParaRPr lang="en-US" sz="1400" b="1" cap="all" dirty="0" smtClean="0"/>
          </a:p>
          <a:p>
            <a:pPr algn="ctr"/>
            <a:r>
              <a:rPr lang="en-US" b="1" cap="all" dirty="0" smtClean="0"/>
              <a:t>I rock!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pirationsresume.com/Samples/EventPlanning/images/Microsoft_Word_-_JK_Event_Producer.jpg">
            <a:hlinkClick r:id="rId3"/>
          </p:cNvPr>
          <p:cNvPicPr>
            <a:picLocks noChangeAspect="1" noChangeArrowheads="1"/>
          </p:cNvPicPr>
          <p:nvPr/>
        </p:nvPicPr>
        <p:blipFill>
          <a:blip r:embed="rId4" cstate="print"/>
          <a:srcRect/>
          <a:stretch>
            <a:fillRect/>
          </a:stretch>
        </p:blipFill>
        <p:spPr bwMode="auto">
          <a:xfrm>
            <a:off x="152400" y="152400"/>
            <a:ext cx="4419600" cy="5791200"/>
          </a:xfrm>
          <a:prstGeom prst="rect">
            <a:avLst/>
          </a:prstGeom>
          <a:noFill/>
          <a:ln>
            <a:solidFill>
              <a:schemeClr val="tx2">
                <a:lumMod val="75000"/>
              </a:schemeClr>
            </a:solidFill>
          </a:ln>
        </p:spPr>
      </p:pic>
      <p:pic>
        <p:nvPicPr>
          <p:cNvPr id="1028" name="Picture 4" descr="Old Version"/>
          <p:cNvPicPr>
            <a:picLocks noChangeAspect="1" noChangeArrowheads="1"/>
          </p:cNvPicPr>
          <p:nvPr/>
        </p:nvPicPr>
        <p:blipFill>
          <a:blip r:embed="rId5" cstate="print"/>
          <a:srcRect/>
          <a:stretch>
            <a:fillRect/>
          </a:stretch>
        </p:blipFill>
        <p:spPr bwMode="auto">
          <a:xfrm>
            <a:off x="4419600" y="838200"/>
            <a:ext cx="4495800" cy="5562600"/>
          </a:xfrm>
          <a:prstGeom prst="rect">
            <a:avLst/>
          </a:prstGeom>
          <a:noFill/>
          <a:ln>
            <a:solidFill>
              <a:schemeClr val="tx2">
                <a:lumMod val="90000"/>
              </a:schemeClr>
            </a:solidFill>
          </a:ln>
        </p:spPr>
      </p:pic>
      <p:sp>
        <p:nvSpPr>
          <p:cNvPr id="4" name="TextBox 3"/>
          <p:cNvSpPr txBox="1"/>
          <p:nvPr/>
        </p:nvSpPr>
        <p:spPr>
          <a:xfrm>
            <a:off x="4419600" y="228600"/>
            <a:ext cx="4495800" cy="523220"/>
          </a:xfrm>
          <a:prstGeom prst="rect">
            <a:avLst/>
          </a:prstGeom>
          <a:solidFill>
            <a:schemeClr val="bg1">
              <a:lumMod val="95000"/>
            </a:schemeClr>
          </a:solidFill>
          <a:ln>
            <a:solidFill>
              <a:schemeClr val="tx1"/>
            </a:solidFill>
          </a:ln>
        </p:spPr>
        <p:txBody>
          <a:bodyPr wrap="square" rtlCol="0">
            <a:spAutoFit/>
          </a:bodyPr>
          <a:lstStyle/>
          <a:p>
            <a:pPr algn="just"/>
            <a:r>
              <a:rPr lang="en-US" sz="1400" b="1" dirty="0" smtClean="0">
                <a:solidFill>
                  <a:srgbClr val="FF0000"/>
                </a:solidFill>
              </a:rPr>
              <a:t>These are NOT templates; they were crafted using Word and strategically tailored to a job.</a:t>
            </a:r>
            <a:endParaRPr lang="en-US" sz="1400" b="1" dirty="0">
              <a:solidFill>
                <a:srgbClr val="FF0000"/>
              </a:solidFill>
            </a:endParaRPr>
          </a:p>
        </p:txBody>
      </p:sp>
      <p:sp>
        <p:nvSpPr>
          <p:cNvPr id="2" name="Oval 1"/>
          <p:cNvSpPr/>
          <p:nvPr/>
        </p:nvSpPr>
        <p:spPr>
          <a:xfrm rot="20417325">
            <a:off x="16039" y="181951"/>
            <a:ext cx="1676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Examples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Old Version"/>
          <p:cNvPicPr>
            <a:picLocks noChangeAspect="1" noChangeArrowheads="1"/>
          </p:cNvPicPr>
          <p:nvPr/>
        </p:nvPicPr>
        <p:blipFill>
          <a:blip r:embed="rId3" cstate="print"/>
          <a:srcRect/>
          <a:stretch>
            <a:fillRect/>
          </a:stretch>
        </p:blipFill>
        <p:spPr bwMode="auto">
          <a:xfrm>
            <a:off x="228600" y="228600"/>
            <a:ext cx="4724400" cy="5715000"/>
          </a:xfrm>
          <a:prstGeom prst="rect">
            <a:avLst/>
          </a:prstGeom>
          <a:noFill/>
          <a:ln>
            <a:solidFill>
              <a:schemeClr val="tx1"/>
            </a:solidFill>
          </a:ln>
        </p:spPr>
      </p:pic>
      <p:pic>
        <p:nvPicPr>
          <p:cNvPr id="48132" name="Picture 4" descr="http://www.brightsideresumes.com/images/resume-samples/technical-1-1.gif"/>
          <p:cNvPicPr>
            <a:picLocks noChangeAspect="1" noChangeArrowheads="1"/>
          </p:cNvPicPr>
          <p:nvPr/>
        </p:nvPicPr>
        <p:blipFill>
          <a:blip r:embed="rId4" cstate="print"/>
          <a:srcRect/>
          <a:stretch>
            <a:fillRect/>
          </a:stretch>
        </p:blipFill>
        <p:spPr bwMode="auto">
          <a:xfrm>
            <a:off x="4572000" y="914400"/>
            <a:ext cx="4399277"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l="5405" t="10127" r="4054" b="12358"/>
          <a:stretch>
            <a:fillRect/>
          </a:stretch>
        </p:blipFill>
        <p:spPr bwMode="auto">
          <a:xfrm>
            <a:off x="304800" y="381000"/>
            <a:ext cx="5105400" cy="5791200"/>
          </a:xfrm>
          <a:prstGeom prst="rect">
            <a:avLst/>
          </a:prstGeom>
          <a:noFill/>
          <a:ln w="9525">
            <a:solidFill>
              <a:schemeClr val="tx1"/>
            </a:solidFill>
            <a:miter lim="800000"/>
            <a:headEnd/>
            <a:tailEnd/>
          </a:ln>
        </p:spPr>
      </p:pic>
      <p:sp>
        <p:nvSpPr>
          <p:cNvPr id="3" name="TextBox 2"/>
          <p:cNvSpPr txBox="1"/>
          <p:nvPr/>
        </p:nvSpPr>
        <p:spPr>
          <a:xfrm>
            <a:off x="5638800" y="228601"/>
            <a:ext cx="3200400" cy="6032421"/>
          </a:xfrm>
          <a:prstGeom prst="rect">
            <a:avLst/>
          </a:prstGeom>
          <a:noFill/>
        </p:spPr>
        <p:txBody>
          <a:bodyPr wrap="square" rtlCol="0">
            <a:spAutoFit/>
          </a:bodyPr>
          <a:lstStyle/>
          <a:p>
            <a:pPr algn="ctr"/>
            <a:r>
              <a:rPr lang="en-US" sz="1600" b="1" cap="all" dirty="0" smtClean="0"/>
              <a:t>Original résumé </a:t>
            </a:r>
          </a:p>
          <a:p>
            <a:pPr algn="ctr"/>
            <a:r>
              <a:rPr lang="en-US" sz="1600" b="1" cap="all" dirty="0" smtClean="0"/>
              <a:t>Sam Jones. </a:t>
            </a:r>
          </a:p>
          <a:p>
            <a:endParaRPr lang="en-US" sz="1600" dirty="0" smtClean="0"/>
          </a:p>
          <a:p>
            <a:pPr algn="ctr"/>
            <a:r>
              <a:rPr lang="en-US" sz="1400" dirty="0" smtClean="0"/>
              <a:t>Close your eyes -- when you open them, read Sam’s résumé and count to </a:t>
            </a:r>
            <a:r>
              <a:rPr lang="en-US" sz="1400" b="1" i="1" dirty="0" smtClean="0"/>
              <a:t>6.25 seconds.</a:t>
            </a:r>
          </a:p>
          <a:p>
            <a:pPr algn="ctr"/>
            <a:r>
              <a:rPr lang="en-US" sz="1400" dirty="0" smtClean="0"/>
              <a:t>That is the time a recruiter takes to decide if his résumé goes in the</a:t>
            </a:r>
          </a:p>
          <a:p>
            <a:pPr algn="ctr"/>
            <a:r>
              <a:rPr lang="en-US" sz="1400" dirty="0" smtClean="0"/>
              <a:t>“yes” or “no” pile. </a:t>
            </a:r>
          </a:p>
          <a:p>
            <a:pPr algn="ctr"/>
            <a:endParaRPr lang="en-US" sz="1400" dirty="0" smtClean="0"/>
          </a:p>
          <a:p>
            <a:pPr algn="ctr"/>
            <a:r>
              <a:rPr lang="en-US" sz="1400" b="1" u="sng" dirty="0" smtClean="0"/>
              <a:t>Help the recruiter</a:t>
            </a:r>
          </a:p>
          <a:p>
            <a:pPr algn="ctr"/>
            <a:r>
              <a:rPr lang="en-US" sz="1400" dirty="0" smtClean="0"/>
              <a:t>What does he do?</a:t>
            </a:r>
          </a:p>
          <a:p>
            <a:pPr algn="ctr"/>
            <a:r>
              <a:rPr lang="en-US" sz="1400" dirty="0" smtClean="0"/>
              <a:t>What are his skills? education?</a:t>
            </a:r>
          </a:p>
          <a:p>
            <a:pPr algn="ctr"/>
            <a:r>
              <a:rPr lang="en-US" sz="1400" dirty="0" smtClean="0"/>
              <a:t>How many years’ experience?</a:t>
            </a:r>
          </a:p>
          <a:p>
            <a:pPr algn="ctr"/>
            <a:r>
              <a:rPr lang="en-US" sz="1400" dirty="0" smtClean="0"/>
              <a:t>Any certifications?</a:t>
            </a:r>
          </a:p>
          <a:p>
            <a:pPr algn="ctr"/>
            <a:r>
              <a:rPr lang="en-US" sz="1400" dirty="0" smtClean="0"/>
              <a:t>What equipment can he run?</a:t>
            </a:r>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b="1" dirty="0" smtClean="0"/>
          </a:p>
          <a:p>
            <a:pPr algn="ctr"/>
            <a:r>
              <a:rPr lang="en-US" sz="1400" b="1" dirty="0" smtClean="0"/>
              <a:t>OOPS! Six seconds </a:t>
            </a:r>
            <a:r>
              <a:rPr lang="en-US" sz="1600" b="1" dirty="0" smtClean="0"/>
              <a:t>are up!</a:t>
            </a:r>
            <a:endParaRPr lang="en-US" sz="1600" dirty="0"/>
          </a:p>
        </p:txBody>
      </p:sp>
      <p:pic>
        <p:nvPicPr>
          <p:cNvPr id="82948" name="Picture 4" descr="http://school.discoveryeducation.com/clipart/images/clock.gif">
            <a:hlinkClick r:id="rId4"/>
          </p:cNvPr>
          <p:cNvPicPr>
            <a:picLocks noChangeAspect="1" noChangeArrowheads="1"/>
          </p:cNvPicPr>
          <p:nvPr/>
        </p:nvPicPr>
        <p:blipFill>
          <a:blip r:embed="rId5" cstate="print"/>
          <a:srcRect/>
          <a:stretch>
            <a:fillRect/>
          </a:stretch>
        </p:blipFill>
        <p:spPr bwMode="auto">
          <a:xfrm>
            <a:off x="6400800" y="4114800"/>
            <a:ext cx="1908545" cy="1676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p:cNvPicPr>
            <a:picLocks noChangeAspect="1" noChangeArrowheads="1"/>
          </p:cNvPicPr>
          <p:nvPr/>
        </p:nvPicPr>
        <p:blipFill rotWithShape="1">
          <a:blip r:embed="rId3" cstate="print"/>
          <a:srcRect t="3210" b="3041"/>
          <a:stretch/>
        </p:blipFill>
        <p:spPr bwMode="auto">
          <a:xfrm>
            <a:off x="4712490" y="733425"/>
            <a:ext cx="4050509" cy="5486399"/>
          </a:xfrm>
          <a:prstGeom prst="rect">
            <a:avLst/>
          </a:prstGeom>
          <a:noFill/>
          <a:ln w="19050">
            <a:solidFill>
              <a:schemeClr val="tx1"/>
            </a:solidFill>
            <a:miter lim="800000"/>
            <a:headEnd/>
            <a:tailEnd/>
          </a:ln>
        </p:spPr>
      </p:pic>
      <p:sp>
        <p:nvSpPr>
          <p:cNvPr id="2" name="TextBox 1"/>
          <p:cNvSpPr txBox="1"/>
          <p:nvPr/>
        </p:nvSpPr>
        <p:spPr>
          <a:xfrm>
            <a:off x="1926151" y="251936"/>
            <a:ext cx="5257800" cy="369332"/>
          </a:xfrm>
          <a:prstGeom prst="rect">
            <a:avLst/>
          </a:prstGeom>
          <a:noFill/>
        </p:spPr>
        <p:txBody>
          <a:bodyPr wrap="square" rtlCol="0">
            <a:spAutoFit/>
          </a:bodyPr>
          <a:lstStyle/>
          <a:p>
            <a:pPr algn="ctr"/>
            <a:r>
              <a:rPr lang="en-US" b="1" cap="all" dirty="0" smtClean="0">
                <a:solidFill>
                  <a:srgbClr val="820000"/>
                </a:solidFill>
              </a:rPr>
              <a:t>Let’s Update it!!</a:t>
            </a:r>
            <a:endParaRPr lang="en-US" b="1" cap="all" dirty="0">
              <a:solidFill>
                <a:srgbClr val="820000"/>
              </a:solidFill>
            </a:endParaRPr>
          </a:p>
        </p:txBody>
      </p:sp>
      <p:sp>
        <p:nvSpPr>
          <p:cNvPr id="3" name="TextBox 2"/>
          <p:cNvSpPr txBox="1"/>
          <p:nvPr/>
        </p:nvSpPr>
        <p:spPr>
          <a:xfrm>
            <a:off x="457200" y="1014120"/>
            <a:ext cx="3048000" cy="646331"/>
          </a:xfrm>
          <a:prstGeom prst="rect">
            <a:avLst/>
          </a:prstGeom>
          <a:noFill/>
        </p:spPr>
        <p:txBody>
          <a:bodyPr wrap="square" rtlCol="0">
            <a:spAutoFit/>
          </a:bodyPr>
          <a:lstStyle/>
          <a:p>
            <a:pPr algn="ctr"/>
            <a:r>
              <a:rPr lang="en-US" dirty="0" smtClean="0"/>
              <a:t>What job are you applying for?</a:t>
            </a:r>
            <a:endParaRPr lang="en-US" dirty="0"/>
          </a:p>
        </p:txBody>
      </p:sp>
      <p:sp>
        <p:nvSpPr>
          <p:cNvPr id="4" name="Right Arrow 3"/>
          <p:cNvSpPr/>
          <p:nvPr/>
        </p:nvSpPr>
        <p:spPr>
          <a:xfrm>
            <a:off x="3200400" y="14478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985952"/>
            <a:ext cx="3048000" cy="923330"/>
          </a:xfrm>
          <a:prstGeom prst="rect">
            <a:avLst/>
          </a:prstGeom>
          <a:noFill/>
        </p:spPr>
        <p:txBody>
          <a:bodyPr wrap="square" rtlCol="0">
            <a:spAutoFit/>
          </a:bodyPr>
          <a:lstStyle/>
          <a:p>
            <a:pPr algn="ctr"/>
            <a:r>
              <a:rPr lang="en-US" dirty="0" smtClean="0"/>
              <a:t>Creative way to say “Work History” or “Employment History”</a:t>
            </a:r>
            <a:endParaRPr lang="en-US" dirty="0"/>
          </a:p>
        </p:txBody>
      </p:sp>
      <p:sp>
        <p:nvSpPr>
          <p:cNvPr id="8" name="TextBox 7"/>
          <p:cNvSpPr txBox="1"/>
          <p:nvPr/>
        </p:nvSpPr>
        <p:spPr>
          <a:xfrm>
            <a:off x="445288" y="4164509"/>
            <a:ext cx="3048000" cy="1200329"/>
          </a:xfrm>
          <a:prstGeom prst="rect">
            <a:avLst/>
          </a:prstGeom>
          <a:noFill/>
        </p:spPr>
        <p:txBody>
          <a:bodyPr wrap="square" rtlCol="0">
            <a:spAutoFit/>
          </a:bodyPr>
          <a:lstStyle/>
          <a:p>
            <a:pPr algn="ctr"/>
            <a:r>
              <a:rPr lang="en-US" dirty="0" smtClean="0"/>
              <a:t>Work history using </a:t>
            </a:r>
            <a:r>
              <a:rPr lang="en-US" i="1" dirty="0" smtClean="0"/>
              <a:t>key words</a:t>
            </a:r>
            <a:r>
              <a:rPr lang="en-US" dirty="0" smtClean="0"/>
              <a:t> or words employer relate to the goals of a business</a:t>
            </a:r>
            <a:endParaRPr lang="en-US" dirty="0"/>
          </a:p>
        </p:txBody>
      </p:sp>
      <p:sp>
        <p:nvSpPr>
          <p:cNvPr id="9" name="TextBox 8"/>
          <p:cNvSpPr txBox="1"/>
          <p:nvPr/>
        </p:nvSpPr>
        <p:spPr>
          <a:xfrm>
            <a:off x="445288" y="5628437"/>
            <a:ext cx="3048000" cy="646331"/>
          </a:xfrm>
          <a:prstGeom prst="rect">
            <a:avLst/>
          </a:prstGeom>
          <a:noFill/>
        </p:spPr>
        <p:txBody>
          <a:bodyPr wrap="square" rtlCol="0">
            <a:spAutoFit/>
          </a:bodyPr>
          <a:lstStyle/>
          <a:p>
            <a:pPr algn="ctr"/>
            <a:r>
              <a:rPr lang="en-US" dirty="0" smtClean="0"/>
              <a:t>What applicable education do you have?</a:t>
            </a:r>
            <a:endParaRPr lang="en-US" dirty="0"/>
          </a:p>
        </p:txBody>
      </p:sp>
      <p:sp>
        <p:nvSpPr>
          <p:cNvPr id="10" name="Right Arrow 9"/>
          <p:cNvSpPr/>
          <p:nvPr/>
        </p:nvSpPr>
        <p:spPr>
          <a:xfrm>
            <a:off x="3802129" y="2047242"/>
            <a:ext cx="1047726" cy="201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895770">
            <a:off x="3182012" y="2815505"/>
            <a:ext cx="1927535" cy="170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133756">
            <a:off x="3254473" y="3702895"/>
            <a:ext cx="1419985" cy="556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0795770">
            <a:off x="3423044" y="5578581"/>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1239" y="1958292"/>
            <a:ext cx="3048000" cy="646331"/>
          </a:xfrm>
          <a:prstGeom prst="rect">
            <a:avLst/>
          </a:prstGeom>
          <a:noFill/>
        </p:spPr>
        <p:txBody>
          <a:bodyPr wrap="square" rtlCol="0">
            <a:spAutoFit/>
          </a:bodyPr>
          <a:lstStyle/>
          <a:p>
            <a:pPr algn="ctr"/>
            <a:r>
              <a:rPr lang="en-US" dirty="0" smtClean="0"/>
              <a:t>Personal attributes or skills appropriate for the job!</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371600"/>
          </a:xfrm>
        </p:spPr>
        <p:txBody>
          <a:bodyPr anchor="ctr">
            <a:normAutofit fontScale="90000"/>
          </a:bodyPr>
          <a:lstStyle/>
          <a:p>
            <a:pPr algn="l"/>
            <a:r>
              <a:rPr lang="en-US" sz="4000" b="1" cap="all" dirty="0" smtClean="0">
                <a:ln w="12700">
                  <a:solidFill>
                    <a:schemeClr val="tx2">
                      <a:satMod val="155000"/>
                    </a:schemeClr>
                  </a:solidFill>
                  <a:prstDash val="solid"/>
                </a:ln>
                <a:solidFill>
                  <a:schemeClr val="tx1"/>
                </a:solidFill>
              </a:rPr>
              <a:t>Start</a:t>
            </a:r>
            <a:r>
              <a:rPr lang="en-US" sz="4000" b="1" dirty="0" smtClean="0">
                <a:ln w="12700">
                  <a:solidFill>
                    <a:schemeClr val="tx2">
                      <a:satMod val="155000"/>
                    </a:schemeClr>
                  </a:solidFill>
                  <a:prstDash val="solid"/>
                </a:ln>
                <a:solidFill>
                  <a:schemeClr val="tx1"/>
                </a:solidFill>
              </a:rPr>
              <a:t> </a:t>
            </a:r>
            <a:r>
              <a:rPr lang="en-US" sz="2700" b="1" dirty="0" smtClean="0">
                <a:ln w="12700">
                  <a:solidFill>
                    <a:schemeClr val="tx2">
                      <a:satMod val="155000"/>
                    </a:schemeClr>
                  </a:solidFill>
                  <a:prstDash val="solid"/>
                </a:ln>
                <a:solidFill>
                  <a:schemeClr val="tx1"/>
                </a:solidFill>
              </a:rPr>
              <a:t>at the </a:t>
            </a:r>
            <a:r>
              <a:rPr lang="en-US" sz="4000" b="1" cap="all" dirty="0" smtClean="0">
                <a:ln w="12700">
                  <a:solidFill>
                    <a:schemeClr val="tx2">
                      <a:satMod val="155000"/>
                    </a:schemeClr>
                  </a:solidFill>
                  <a:prstDash val="solid"/>
                </a:ln>
                <a:solidFill>
                  <a:schemeClr val="tx1"/>
                </a:solidFill>
              </a:rPr>
              <a:t>Top</a:t>
            </a:r>
            <a:r>
              <a:rPr lang="en-US" sz="4000" b="1" dirty="0" smtClean="0">
                <a:ln w="12700">
                  <a:solidFill>
                    <a:schemeClr val="tx2">
                      <a:satMod val="155000"/>
                    </a:schemeClr>
                  </a:solidFill>
                  <a:prstDash val="solid"/>
                </a:ln>
                <a:solidFill>
                  <a:schemeClr val="tx1"/>
                </a:solidFill>
              </a:rPr>
              <a:t> </a:t>
            </a:r>
            <a:r>
              <a:rPr lang="en-US" sz="2700" b="1" dirty="0" smtClean="0">
                <a:ln w="12700">
                  <a:solidFill>
                    <a:schemeClr val="tx2">
                      <a:satMod val="155000"/>
                    </a:schemeClr>
                  </a:solidFill>
                  <a:prstDash val="solid"/>
                </a:ln>
                <a:solidFill>
                  <a:schemeClr val="tx1"/>
                </a:solidFill>
              </a:rPr>
              <a:t>with</a:t>
            </a:r>
            <a:r>
              <a:rPr lang="en-US" sz="4000" b="1" dirty="0" smtClean="0">
                <a:ln w="12700">
                  <a:solidFill>
                    <a:schemeClr val="tx2">
                      <a:satMod val="155000"/>
                    </a:schemeClr>
                  </a:solidFill>
                  <a:prstDash val="solid"/>
                </a:ln>
                <a:solidFill>
                  <a:schemeClr val="tx1"/>
                </a:solidFill>
              </a:rPr>
              <a:t/>
            </a:r>
            <a:br>
              <a:rPr lang="en-US" sz="4000" b="1" dirty="0" smtClean="0">
                <a:ln w="12700">
                  <a:solidFill>
                    <a:schemeClr val="tx2">
                      <a:satMod val="155000"/>
                    </a:schemeClr>
                  </a:solidFill>
                  <a:prstDash val="solid"/>
                </a:ln>
                <a:solidFill>
                  <a:schemeClr val="tx1"/>
                </a:solidFill>
              </a:rPr>
            </a:br>
            <a:r>
              <a:rPr lang="en-US" sz="4000" b="1" dirty="0" smtClean="0">
                <a:ln w="12700">
                  <a:solidFill>
                    <a:schemeClr val="tx2">
                      <a:satMod val="155000"/>
                    </a:schemeClr>
                  </a:solidFill>
                  <a:prstDash val="solid"/>
                </a:ln>
                <a:solidFill>
                  <a:schemeClr val="tx1"/>
                </a:solidFill>
              </a:rPr>
              <a:t>                         … </a:t>
            </a:r>
            <a:r>
              <a:rPr lang="en-US" sz="2700" b="1" dirty="0" smtClean="0">
                <a:ln w="12700">
                  <a:solidFill>
                    <a:schemeClr val="tx2">
                      <a:satMod val="155000"/>
                    </a:schemeClr>
                  </a:solidFill>
                  <a:prstDash val="solid"/>
                </a:ln>
                <a:solidFill>
                  <a:schemeClr val="tx1"/>
                </a:solidFill>
              </a:rPr>
              <a:t>the</a:t>
            </a:r>
            <a:r>
              <a:rPr lang="en-US" sz="4000" b="1" dirty="0" smtClean="0">
                <a:ln w="12700">
                  <a:solidFill>
                    <a:schemeClr val="tx2">
                      <a:satMod val="155000"/>
                    </a:schemeClr>
                  </a:solidFill>
                  <a:prstDash val="solid"/>
                </a:ln>
                <a:solidFill>
                  <a:schemeClr val="tx1"/>
                </a:solidFill>
              </a:rPr>
              <a:t> </a:t>
            </a:r>
            <a:r>
              <a:rPr lang="en-US" sz="4000" b="1" cap="all" dirty="0" smtClean="0">
                <a:ln w="12700">
                  <a:solidFill>
                    <a:schemeClr val="tx2">
                      <a:satMod val="155000"/>
                    </a:schemeClr>
                  </a:solidFill>
                  <a:prstDash val="solid"/>
                </a:ln>
                <a:solidFill>
                  <a:schemeClr val="tx1"/>
                </a:solidFill>
              </a:rPr>
              <a:t>letterhead</a:t>
            </a:r>
            <a:endParaRPr lang="en-US" cap="all" dirty="0">
              <a:solidFill>
                <a:schemeClr val="tx1"/>
              </a:solidFill>
            </a:endParaRPr>
          </a:p>
        </p:txBody>
      </p:sp>
      <p:sp>
        <p:nvSpPr>
          <p:cNvPr id="6" name="TextBox 3"/>
          <p:cNvSpPr txBox="1">
            <a:spLocks noChangeArrowheads="1"/>
          </p:cNvSpPr>
          <p:nvPr/>
        </p:nvSpPr>
        <p:spPr bwMode="auto">
          <a:xfrm>
            <a:off x="2286000" y="5486400"/>
            <a:ext cx="5410200" cy="369888"/>
          </a:xfrm>
          <a:prstGeom prst="rect">
            <a:avLst/>
          </a:prstGeom>
          <a:noFill/>
          <a:ln w="9525">
            <a:noFill/>
            <a:miter lim="800000"/>
            <a:headEnd/>
            <a:tailEnd/>
          </a:ln>
        </p:spPr>
        <p:txBody>
          <a:bodyPr>
            <a:spAutoFit/>
          </a:bodyPr>
          <a:lstStyle/>
          <a:p>
            <a:r>
              <a:rPr lang="en-US" b="1" dirty="0">
                <a:solidFill>
                  <a:schemeClr val="accent1">
                    <a:lumMod val="75000"/>
                  </a:schemeClr>
                </a:solidFill>
                <a:latin typeface="Georgia" pitchFamily="18" charset="0"/>
              </a:rPr>
              <a:t>But, </a:t>
            </a:r>
            <a:r>
              <a:rPr lang="en-US" b="1" dirty="0" smtClean="0">
                <a:solidFill>
                  <a:schemeClr val="accent1">
                    <a:lumMod val="75000"/>
                  </a:schemeClr>
                </a:solidFill>
                <a:latin typeface="Georgia" pitchFamily="18" charset="0"/>
              </a:rPr>
              <a:t>remember … </a:t>
            </a:r>
            <a:r>
              <a:rPr lang="en-US" b="1" dirty="0">
                <a:solidFill>
                  <a:schemeClr val="accent1">
                    <a:lumMod val="75000"/>
                  </a:schemeClr>
                </a:solidFill>
                <a:latin typeface="Georgia" pitchFamily="18" charset="0"/>
              </a:rPr>
              <a:t>there are no ‘rules”.</a:t>
            </a:r>
          </a:p>
        </p:txBody>
      </p:sp>
      <p:pic>
        <p:nvPicPr>
          <p:cNvPr id="1026" name="Picture 2" descr="http://chronicle.com/blogs/linguafranca/files/2012/10/Writing-writing-31277215-579-61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98" b="6190"/>
          <a:stretch/>
        </p:blipFill>
        <p:spPr bwMode="auto">
          <a:xfrm>
            <a:off x="2819400" y="1847850"/>
            <a:ext cx="3409950" cy="346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2667000"/>
            <a:ext cx="2590800" cy="3048000"/>
          </a:xfrm>
        </p:spPr>
        <p:txBody>
          <a:bodyPr>
            <a:normAutofit/>
          </a:bodyPr>
          <a:lstStyle/>
          <a:p>
            <a:pPr algn="ctr" fontAlgn="auto">
              <a:defRPr/>
            </a:pPr>
            <a:endParaRPr lang="en-US" sz="1400" i="1" dirty="0" smtClean="0">
              <a:solidFill>
                <a:schemeClr val="bg2">
                  <a:lumMod val="20000"/>
                  <a:lumOff val="80000"/>
                </a:schemeClr>
              </a:solidFill>
            </a:endParaRPr>
          </a:p>
          <a:p>
            <a:pPr algn="ctr" fontAlgn="auto">
              <a:defRPr/>
            </a:pPr>
            <a:endParaRPr lang="en-US" dirty="0" smtClean="0">
              <a:solidFill>
                <a:schemeClr val="tx2">
                  <a:lumMod val="75000"/>
                </a:schemeClr>
              </a:solidFill>
            </a:endParaRPr>
          </a:p>
          <a:p>
            <a:pPr algn="ctr" fontAlgn="auto">
              <a:defRPr/>
            </a:pPr>
            <a:r>
              <a:rPr lang="en-US" sz="2400" b="1" dirty="0" smtClean="0">
                <a:solidFill>
                  <a:schemeClr val="bg1"/>
                </a:solidFill>
              </a:rPr>
              <a:t>Street Address </a:t>
            </a:r>
          </a:p>
          <a:p>
            <a:pPr algn="ctr" fontAlgn="auto">
              <a:defRPr/>
            </a:pPr>
            <a:r>
              <a:rPr lang="en-US" sz="2400" b="1" dirty="0" smtClean="0">
                <a:solidFill>
                  <a:schemeClr val="bg1"/>
                </a:solidFill>
              </a:rPr>
              <a:t>is now</a:t>
            </a:r>
            <a:endParaRPr lang="en-US" sz="2800" dirty="0" smtClean="0">
              <a:solidFill>
                <a:schemeClr val="bg1"/>
              </a:solidFill>
            </a:endParaRPr>
          </a:p>
          <a:p>
            <a:pPr algn="ctr" fontAlgn="auto">
              <a:defRPr/>
            </a:pPr>
            <a:r>
              <a:rPr lang="en-US" sz="2800" b="1" cap="all" dirty="0" smtClean="0">
                <a:solidFill>
                  <a:schemeClr val="bg1"/>
                </a:solidFill>
              </a:rPr>
              <a:t>Optional</a:t>
            </a:r>
            <a:r>
              <a:rPr lang="en-US" sz="2800" dirty="0" smtClean="0">
                <a:solidFill>
                  <a:schemeClr val="bg1"/>
                </a:solidFill>
              </a:rPr>
              <a:t> </a:t>
            </a:r>
            <a:endParaRPr lang="en-US" sz="2800" dirty="0">
              <a:solidFill>
                <a:schemeClr val="bg1"/>
              </a:solidFill>
            </a:endParaRPr>
          </a:p>
        </p:txBody>
      </p:sp>
      <p:sp>
        <p:nvSpPr>
          <p:cNvPr id="5" name="Title 1"/>
          <p:cNvSpPr txBox="1">
            <a:spLocks/>
          </p:cNvSpPr>
          <p:nvPr/>
        </p:nvSpPr>
        <p:spPr>
          <a:xfrm>
            <a:off x="2895600" y="838200"/>
            <a:ext cx="6019800" cy="5486400"/>
          </a:xfrm>
          <a:prstGeom prst="rect">
            <a:avLst/>
          </a:prstGeom>
          <a:ln w="3175">
            <a:noFill/>
          </a:ln>
        </p:spPr>
        <p:txBody>
          <a:bodyPr/>
          <a:lstStyle/>
          <a:p>
            <a:pPr algn="ctr" fontAlgn="auto">
              <a:spcAft>
                <a:spcPts val="0"/>
              </a:spcAft>
              <a:defRPr/>
            </a:pPr>
            <a:r>
              <a:rPr lang="en-US" sz="900" u="sng" dirty="0">
                <a:latin typeface="Arial Black" pitchFamily="34" charset="0"/>
                <a:ea typeface="+mj-ea"/>
                <a:cs typeface="+mj-cs"/>
              </a:rPr>
              <a:t/>
            </a:r>
            <a:br>
              <a:rPr lang="en-US" sz="900" u="sng" dirty="0">
                <a:latin typeface="Arial Black" pitchFamily="34" charset="0"/>
                <a:ea typeface="+mj-ea"/>
                <a:cs typeface="+mj-cs"/>
              </a:rPr>
            </a:br>
            <a:r>
              <a:rPr lang="en-US" sz="900" u="sng" dirty="0">
                <a:latin typeface="Arial Black" pitchFamily="34" charset="0"/>
                <a:ea typeface="+mj-ea"/>
                <a:cs typeface="+mj-cs"/>
              </a:rPr>
              <a:t/>
            </a:r>
            <a:br>
              <a:rPr lang="en-US" sz="900" u="sng" dirty="0">
                <a:latin typeface="Arial Black" pitchFamily="34" charset="0"/>
                <a:ea typeface="+mj-ea"/>
                <a:cs typeface="+mj-cs"/>
              </a:rPr>
            </a:br>
            <a:r>
              <a:rPr lang="en-US" sz="900" u="sng" dirty="0">
                <a:latin typeface="Arial Black" pitchFamily="34" charset="0"/>
                <a:ea typeface="+mj-ea"/>
                <a:cs typeface="+mj-cs"/>
              </a:rPr>
              <a:t/>
            </a:r>
            <a:br>
              <a:rPr lang="en-US" sz="900" u="sng" dirty="0">
                <a:latin typeface="Arial Black" pitchFamily="34" charset="0"/>
                <a:ea typeface="+mj-ea"/>
                <a:cs typeface="+mj-cs"/>
              </a:rPr>
            </a:br>
            <a:r>
              <a:rPr lang="en-US" sz="900" u="sng" dirty="0">
                <a:latin typeface="Arial Black" pitchFamily="34" charset="0"/>
                <a:ea typeface="+mj-ea"/>
                <a:cs typeface="+mj-cs"/>
              </a:rPr>
              <a:t/>
            </a:r>
            <a:br>
              <a:rPr lang="en-US" sz="900" u="sng" dirty="0">
                <a:latin typeface="Arial Black" pitchFamily="34" charset="0"/>
                <a:ea typeface="+mj-ea"/>
                <a:cs typeface="+mj-cs"/>
              </a:rPr>
            </a:br>
            <a:r>
              <a:rPr lang="en-US" sz="900" u="sng" dirty="0">
                <a:latin typeface="Arial Black" pitchFamily="34" charset="0"/>
                <a:ea typeface="+mj-ea"/>
                <a:cs typeface="+mj-cs"/>
              </a:rPr>
              <a:t/>
            </a:r>
            <a:br>
              <a:rPr lang="en-US" sz="900" u="sng" dirty="0">
                <a:latin typeface="Arial Black" pitchFamily="34" charset="0"/>
                <a:ea typeface="+mj-ea"/>
                <a:cs typeface="+mj-cs"/>
              </a:rPr>
            </a:br>
            <a:r>
              <a:rPr lang="en-US" sz="900" u="sng" dirty="0">
                <a:latin typeface="Arial Black" pitchFamily="34" charset="0"/>
                <a:ea typeface="+mj-ea"/>
                <a:cs typeface="+mj-cs"/>
              </a:rPr>
              <a:t> </a:t>
            </a:r>
            <a:br>
              <a:rPr lang="en-US" sz="900" u="sng" dirty="0">
                <a:latin typeface="Arial Black" pitchFamily="34" charset="0"/>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r>
              <a:rPr lang="en-US" sz="900" u="sng" dirty="0">
                <a:latin typeface="+mj-lt"/>
                <a:ea typeface="+mj-ea"/>
                <a:cs typeface="+mj-cs"/>
              </a:rPr>
              <a:t/>
            </a:r>
            <a:br>
              <a:rPr lang="en-US" sz="900" u="sng" dirty="0">
                <a:latin typeface="+mj-lt"/>
                <a:ea typeface="+mj-ea"/>
                <a:cs typeface="+mj-cs"/>
              </a:rPr>
            </a:br>
            <a:endParaRPr lang="en-US" sz="900" u="sng" dirty="0">
              <a:latin typeface="+mj-lt"/>
              <a:ea typeface="+mj-ea"/>
              <a:cs typeface="+mj-cs"/>
            </a:endParaRPr>
          </a:p>
        </p:txBody>
      </p:sp>
      <p:sp>
        <p:nvSpPr>
          <p:cNvPr id="6" name="Title 5"/>
          <p:cNvSpPr>
            <a:spLocks noGrp="1"/>
          </p:cNvSpPr>
          <p:nvPr>
            <p:ph type="title"/>
          </p:nvPr>
        </p:nvSpPr>
        <p:spPr>
          <a:xfrm>
            <a:off x="3276599" y="1905000"/>
            <a:ext cx="5334001" cy="4343400"/>
          </a:xfrm>
        </p:spPr>
        <p:txBody>
          <a:bodyPr/>
          <a:lstStyle/>
          <a:p>
            <a:pPr algn="ctr" fontAlgn="auto">
              <a:spcAft>
                <a:spcPts val="0"/>
              </a:spcAft>
              <a:defRPr/>
            </a:pPr>
            <a:r>
              <a:rPr lang="en-US" sz="1400" u="sng" cap="all" dirty="0" smtClean="0">
                <a:solidFill>
                  <a:schemeClr val="tx1"/>
                </a:solidFill>
              </a:rPr>
              <a:t>Privacy &amp; SAFETY</a:t>
            </a: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Identity theft and personal security</a:t>
            </a:r>
            <a:br>
              <a:rPr lang="en-US" sz="1400" b="0" dirty="0" smtClean="0">
                <a:solidFill>
                  <a:schemeClr val="tx1"/>
                </a:solidFill>
              </a:rPr>
            </a:br>
            <a:r>
              <a:rPr lang="en-US" sz="1400" b="0" dirty="0" smtClean="0">
                <a:solidFill>
                  <a:schemeClr val="tx1"/>
                </a:solidFill>
              </a:rPr>
              <a:t>	</a:t>
            </a:r>
            <a:br>
              <a:rPr lang="en-US" sz="1400" b="0" dirty="0" smtClean="0">
                <a:solidFill>
                  <a:schemeClr val="tx1"/>
                </a:solidFill>
              </a:rPr>
            </a:br>
            <a:r>
              <a:rPr lang="en-US" sz="1400" u="sng" cap="all" dirty="0" smtClean="0">
                <a:solidFill>
                  <a:schemeClr val="tx1"/>
                </a:solidFill>
              </a:rPr>
              <a:t>economic profiling </a:t>
            </a:r>
            <a:r>
              <a:rPr lang="en-US" sz="1400" b="0" cap="all" dirty="0" smtClean="0">
                <a:solidFill>
                  <a:schemeClr val="tx1"/>
                </a:solidFill>
              </a:rPr>
              <a:t/>
            </a:r>
            <a:br>
              <a:rPr lang="en-US" sz="1400" b="0" cap="all" dirty="0" smtClean="0">
                <a:solidFill>
                  <a:schemeClr val="tx1"/>
                </a:solidFill>
              </a:rPr>
            </a:br>
            <a:r>
              <a:rPr lang="en-US" sz="1400" b="0" dirty="0" smtClean="0">
                <a:solidFill>
                  <a:schemeClr val="tx1"/>
                </a:solidFill>
              </a:rPr>
              <a:t>Eliminated from consideration due to estimated $ they anticipate you will expect so you can continue to live in your neighborhood or in the manner you are accustomed to living.</a:t>
            </a:r>
            <a:r>
              <a:rPr lang="en-US" sz="1400" b="0" cap="all" dirty="0" smtClean="0">
                <a:solidFill>
                  <a:schemeClr val="tx1"/>
                </a:solidFill>
              </a:rPr>
              <a:t/>
            </a:r>
            <a:br>
              <a:rPr lang="en-US" sz="1400" b="0" cap="all" dirty="0" smtClean="0">
                <a:solidFill>
                  <a:schemeClr val="tx1"/>
                </a:solidFill>
              </a:rPr>
            </a:br>
            <a:r>
              <a:rPr lang="en-US" sz="1400" b="0" cap="all" dirty="0" smtClean="0">
                <a:solidFill>
                  <a:schemeClr val="tx1"/>
                </a:solidFill>
              </a:rPr>
              <a:t/>
            </a:r>
            <a:br>
              <a:rPr lang="en-US" sz="1400" b="0" cap="all" dirty="0" smtClean="0">
                <a:solidFill>
                  <a:schemeClr val="tx1"/>
                </a:solidFill>
              </a:rPr>
            </a:br>
            <a:r>
              <a:rPr lang="en-US" sz="1400" u="sng" cap="all" dirty="0" smtClean="0">
                <a:solidFill>
                  <a:schemeClr val="tx1"/>
                </a:solidFill>
              </a:rPr>
              <a:t>Interview </a:t>
            </a:r>
            <a:r>
              <a:rPr lang="en-US" sz="1400" u="sng" dirty="0" smtClean="0">
                <a:solidFill>
                  <a:schemeClr val="tx1"/>
                </a:solidFill>
              </a:rPr>
              <a:t>/</a:t>
            </a:r>
            <a:r>
              <a:rPr lang="en-US" sz="1400" u="sng" cap="all" dirty="0" smtClean="0">
                <a:solidFill>
                  <a:schemeClr val="tx1"/>
                </a:solidFill>
              </a:rPr>
              <a:t> Relocation Costs </a:t>
            </a:r>
            <a:r>
              <a:rPr lang="en-US" sz="1400" b="0" cap="all" dirty="0" smtClean="0">
                <a:solidFill>
                  <a:schemeClr val="tx1"/>
                </a:solidFill>
              </a:rPr>
              <a:t/>
            </a:r>
            <a:br>
              <a:rPr lang="en-US" sz="1400" b="0" cap="all" dirty="0" smtClean="0">
                <a:solidFill>
                  <a:schemeClr val="tx1"/>
                </a:solidFill>
              </a:rPr>
            </a:br>
            <a:r>
              <a:rPr lang="en-US" sz="1400" b="0" dirty="0" smtClean="0">
                <a:solidFill>
                  <a:schemeClr val="tx1"/>
                </a:solidFill>
              </a:rPr>
              <a:t>Eliminated or included in recruitment due to geography</a:t>
            </a:r>
            <a:br>
              <a:rPr lang="en-US" sz="1400" b="0" dirty="0" smtClean="0">
                <a:solidFill>
                  <a:schemeClr val="tx1"/>
                </a:solidFill>
              </a:rPr>
            </a:br>
            <a:r>
              <a:rPr lang="en-US" sz="1400" b="0" dirty="0" smtClean="0">
                <a:solidFill>
                  <a:schemeClr val="tx1"/>
                </a:solidFill>
              </a:rPr>
              <a:t>	</a:t>
            </a:r>
            <a:br>
              <a:rPr lang="en-US" sz="1400" b="0" dirty="0" smtClean="0">
                <a:solidFill>
                  <a:schemeClr val="tx1"/>
                </a:solidFill>
              </a:rPr>
            </a:br>
            <a:r>
              <a:rPr lang="en-US" sz="1400" u="sng" cap="all" dirty="0" smtClean="0">
                <a:solidFill>
                  <a:schemeClr val="tx1"/>
                </a:solidFill>
              </a:rPr>
              <a:t>SAVE SPACE </a:t>
            </a: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Gives résumé more white space to add skills and experience</a:t>
            </a:r>
            <a:br>
              <a:rPr lang="en-US" sz="1400" b="0" dirty="0" smtClean="0">
                <a:solidFill>
                  <a:schemeClr val="tx1"/>
                </a:solidFill>
              </a:rPr>
            </a:br>
            <a:r>
              <a:rPr lang="en-US" sz="1400" b="0" dirty="0">
                <a:solidFill>
                  <a:schemeClr val="tx1"/>
                </a:solidFill>
              </a:rPr>
              <a:t/>
            </a:r>
            <a:br>
              <a:rPr lang="en-US" sz="1400" b="0" dirty="0">
                <a:solidFill>
                  <a:schemeClr val="tx1"/>
                </a:solidFill>
              </a:rPr>
            </a:br>
            <a:r>
              <a:rPr lang="en-US" sz="1400" u="sng" cap="all" dirty="0" smtClean="0">
                <a:solidFill>
                  <a:schemeClr val="tx1"/>
                </a:solidFill>
              </a:rPr>
              <a:t>Who CARES? </a:t>
            </a:r>
            <a:r>
              <a:rPr lang="en-US" sz="1400" b="0" cap="all" dirty="0" smtClean="0">
                <a:solidFill>
                  <a:schemeClr val="tx1"/>
                </a:solidFill>
              </a:rPr>
              <a:t/>
            </a:r>
            <a:br>
              <a:rPr lang="en-US" sz="1400" b="0" cap="all" dirty="0" smtClean="0">
                <a:solidFill>
                  <a:schemeClr val="tx1"/>
                </a:solidFill>
              </a:rPr>
            </a:br>
            <a:r>
              <a:rPr lang="en-US" sz="1400" b="0" dirty="0" smtClean="0">
                <a:solidFill>
                  <a:schemeClr val="tx1"/>
                </a:solidFill>
              </a:rPr>
              <a:t>Seriously, does anyone really care what your mailing address is? Probably only about what city you live in. </a:t>
            </a:r>
            <a:br>
              <a:rPr lang="en-US" sz="1400" b="0" dirty="0" smtClean="0">
                <a:solidFill>
                  <a:schemeClr val="tx1"/>
                </a:solidFill>
              </a:rPr>
            </a:br>
            <a:r>
              <a:rPr lang="en-US" sz="1400" b="0" dirty="0" smtClean="0">
                <a:solidFill>
                  <a:schemeClr val="tx1"/>
                </a:solidFill>
              </a:rPr>
              <a:t>If you get the job, give them your address.</a:t>
            </a:r>
            <a:r>
              <a:rPr lang="en-US" sz="1600" b="0" dirty="0" smtClean="0">
                <a:solidFill>
                  <a:schemeClr val="tx1"/>
                </a:solidFill>
              </a:rPr>
              <a:t/>
            </a:r>
            <a:br>
              <a:rPr lang="en-US" sz="1600" b="0" dirty="0" smtClean="0">
                <a:solidFill>
                  <a:schemeClr val="tx1"/>
                </a:solidFill>
              </a:rPr>
            </a:br>
            <a:r>
              <a:rPr lang="en-US" sz="1800" cap="all" dirty="0" smtClean="0">
                <a:solidFill>
                  <a:schemeClr val="tx1"/>
                </a:solidFill>
              </a:rPr>
              <a:t> </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dirty="0" smtClean="0">
                <a:solidFill>
                  <a:schemeClr val="tx1">
                    <a:lumMod val="50000"/>
                    <a:lumOff val="50000"/>
                  </a:schemeClr>
                </a:solidFill>
              </a:rPr>
              <a:t> </a:t>
            </a:r>
            <a:endParaRPr lang="en-US" dirty="0">
              <a:solidFill>
                <a:schemeClr val="tx1">
                  <a:lumMod val="50000"/>
                  <a:lumOff val="50000"/>
                </a:schemeClr>
              </a:solidFill>
            </a:endParaRPr>
          </a:p>
        </p:txBody>
      </p:sp>
      <p:sp>
        <p:nvSpPr>
          <p:cNvPr id="8" name="Rectangle 7"/>
          <p:cNvSpPr/>
          <p:nvPr/>
        </p:nvSpPr>
        <p:spPr>
          <a:xfrm>
            <a:off x="2971800" y="685800"/>
            <a:ext cx="5943600" cy="769441"/>
          </a:xfrm>
          <a:prstGeom prst="rect">
            <a:avLst/>
          </a:prstGeom>
        </p:spPr>
        <p:txBody>
          <a:bodyPr wrap="square">
            <a:spAutoFit/>
          </a:bodyPr>
          <a:lstStyle/>
          <a:p>
            <a:pPr>
              <a:defRPr/>
            </a:pPr>
            <a:r>
              <a:rPr lang="en-US" sz="2400" b="1" u="sng" cap="small" spc="200" dirty="0" smtClean="0">
                <a:latin typeface="Batang" pitchFamily="18" charset="-127"/>
                <a:ea typeface="Batang" pitchFamily="18" charset="-127"/>
                <a:cs typeface="+mn-cs"/>
              </a:rPr>
              <a:t>Denise Grant	   	  </a:t>
            </a:r>
            <a:r>
              <a:rPr lang="en-US" sz="1000" b="1" i="1" u="sng" dirty="0" smtClean="0">
                <a:latin typeface="Arial" pitchFamily="34" charset="0"/>
                <a:cs typeface="Arial" pitchFamily="34" charset="0"/>
                <a:sym typeface="Wingdings 2"/>
              </a:rPr>
              <a:t>Eager </a:t>
            </a:r>
            <a:r>
              <a:rPr lang="en-US" sz="1000" b="1" i="1" u="sng" dirty="0">
                <a:latin typeface="Arial" pitchFamily="34" charset="0"/>
                <a:cs typeface="Arial" pitchFamily="34" charset="0"/>
                <a:sym typeface="Wingdings 2"/>
              </a:rPr>
              <a:t>to relocate and </a:t>
            </a:r>
            <a:r>
              <a:rPr lang="en-US" sz="1000" b="1" i="1" u="sng" dirty="0" smtClean="0">
                <a:latin typeface="Arial" pitchFamily="34" charset="0"/>
                <a:cs typeface="Arial" pitchFamily="34" charset="0"/>
                <a:sym typeface="Wingdings 2"/>
              </a:rPr>
              <a:t>travel </a:t>
            </a:r>
            <a:endParaRPr lang="en-US" sz="1000" b="1" i="1" u="sng" dirty="0">
              <a:latin typeface="Arial" pitchFamily="34" charset="0"/>
              <a:cs typeface="Arial" pitchFamily="34" charset="0"/>
            </a:endParaRPr>
          </a:p>
          <a:p>
            <a:pPr fontAlgn="auto">
              <a:spcAft>
                <a:spcPts val="0"/>
              </a:spcAft>
              <a:defRPr/>
            </a:pPr>
            <a:r>
              <a:rPr lang="en-US" sz="1000" cap="small" dirty="0">
                <a:latin typeface="Arial" pitchFamily="34" charset="0"/>
                <a:cs typeface="Arial" pitchFamily="34" charset="0"/>
              </a:rPr>
              <a:t>			               </a:t>
            </a:r>
            <a:r>
              <a:rPr lang="en-US" sz="1000" cap="small" dirty="0" smtClean="0">
                <a:latin typeface="Arial" pitchFamily="34" charset="0"/>
                <a:cs typeface="Arial" pitchFamily="34" charset="0"/>
              </a:rPr>
              <a:t>     </a:t>
            </a:r>
            <a:r>
              <a:rPr lang="en-US" sz="1000" b="1" dirty="0" smtClean="0">
                <a:latin typeface="Arial" pitchFamily="34" charset="0"/>
                <a:cs typeface="Arial" pitchFamily="34" charset="0"/>
              </a:rPr>
              <a:t>406.243.5678 </a:t>
            </a:r>
            <a:r>
              <a:rPr lang="en-US" sz="1000" b="1" dirty="0" smtClean="0">
                <a:latin typeface="Arial" pitchFamily="34" charset="0"/>
                <a:cs typeface="Arial" pitchFamily="34" charset="0"/>
                <a:sym typeface="Wingdings 2"/>
              </a:rPr>
              <a:t>  Dgrant@gmail.com</a:t>
            </a:r>
          </a:p>
          <a:p>
            <a:pPr fontAlgn="auto">
              <a:spcAft>
                <a:spcPts val="0"/>
              </a:spcAft>
              <a:defRPr/>
            </a:pPr>
            <a:r>
              <a:rPr lang="en-US" sz="1000" dirty="0" smtClean="0">
                <a:solidFill>
                  <a:schemeClr val="accent1"/>
                </a:solidFill>
                <a:latin typeface="Arial" pitchFamily="34" charset="0"/>
                <a:cs typeface="Arial" pitchFamily="34" charset="0"/>
                <a:sym typeface="Wingdings 2"/>
              </a:rPr>
              <a:t>				</a:t>
            </a:r>
            <a:endParaRPr lang="en-US" sz="1000" b="1" i="1" dirty="0">
              <a:solidFill>
                <a:schemeClr val="accent1"/>
              </a:solidFill>
              <a:latin typeface="Arial" pitchFamily="34" charset="0"/>
              <a:cs typeface="Arial" pitchFamily="34" charset="0"/>
            </a:endParaRPr>
          </a:p>
        </p:txBody>
      </p:sp>
      <p:pic>
        <p:nvPicPr>
          <p:cNvPr id="4098" name="Picture 2" descr="http://thumbs.dreamstime.com/x/row-houses-clip-art-house-2268988.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00" t="13513" r="6500" b="15316"/>
          <a:stretch/>
        </p:blipFill>
        <p:spPr bwMode="auto">
          <a:xfrm>
            <a:off x="228600" y="1622679"/>
            <a:ext cx="2571750" cy="12641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81349" y="1101298"/>
            <a:ext cx="2286000" cy="707886"/>
          </a:xfrm>
          <a:prstGeom prst="rect">
            <a:avLst/>
          </a:prstGeom>
          <a:noFill/>
        </p:spPr>
        <p:txBody>
          <a:bodyPr wrap="square" rtlCol="0">
            <a:spAutoFit/>
          </a:bodyPr>
          <a:lstStyle/>
          <a:p>
            <a:r>
              <a:rPr lang="en-US" sz="4000" b="1" dirty="0" smtClean="0">
                <a:solidFill>
                  <a:srgbClr val="0066CC"/>
                </a:solidFill>
              </a:rPr>
              <a:t>WHY?</a:t>
            </a:r>
            <a:endParaRPr lang="en-US" sz="4000" b="1" dirty="0">
              <a:solidFill>
                <a:srgbClr val="0066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860" y="762000"/>
            <a:ext cx="5867400" cy="4038600"/>
          </a:xfrm>
          <a:ln w="3175"/>
        </p:spPr>
        <p:txBody>
          <a:bodyPr/>
          <a:lstStyle/>
          <a:p>
            <a:pPr fontAlgn="auto">
              <a:spcAft>
                <a:spcPts val="0"/>
              </a:spcAft>
              <a:defRPr/>
            </a:pPr>
            <a:r>
              <a:rPr lang="en-US" sz="2000" spc="140" dirty="0" smtClean="0">
                <a:solidFill>
                  <a:schemeClr val="accent5">
                    <a:lumMod val="50000"/>
                  </a:schemeClr>
                </a:solidFill>
                <a:effectLst>
                  <a:outerShdw blurRad="38100" dist="38100" dir="2700000" algn="tl">
                    <a:srgbClr val="000000">
                      <a:alpha val="43137"/>
                    </a:srgbClr>
                  </a:outerShdw>
                </a:effectLst>
                <a:latin typeface="Arial Narrow" pitchFamily="34" charset="0"/>
              </a:rPr>
              <a:t>Denise Grant – barista</a:t>
            </a:r>
            <a:br>
              <a:rPr lang="en-US" sz="2000" spc="140" dirty="0" smtClean="0">
                <a:solidFill>
                  <a:schemeClr val="accent5">
                    <a:lumMod val="50000"/>
                  </a:schemeClr>
                </a:solidFill>
                <a:effectLst>
                  <a:outerShdw blurRad="38100" dist="38100" dir="2700000" algn="tl">
                    <a:srgbClr val="000000">
                      <a:alpha val="43137"/>
                    </a:srgbClr>
                  </a:outerShdw>
                </a:effectLst>
                <a:latin typeface="Arial Narrow" pitchFamily="34" charset="0"/>
              </a:rPr>
            </a:br>
            <a:r>
              <a:rPr lang="en-US" sz="2000" spc="140" dirty="0" smtClean="0">
                <a:solidFill>
                  <a:schemeClr val="accent5">
                    <a:lumMod val="50000"/>
                  </a:schemeClr>
                </a:solidFill>
                <a:effectLst>
                  <a:outerShdw blurRad="38100" dist="38100" dir="2700000" algn="tl">
                    <a:srgbClr val="000000">
                      <a:alpha val="43137"/>
                    </a:srgbClr>
                  </a:outerShdw>
                </a:effectLst>
                <a:latin typeface="Arial Narrow" pitchFamily="34" charset="0"/>
              </a:rPr>
              <a:t>   </a:t>
            </a:r>
            <a:r>
              <a:rPr lang="en-US" sz="1200" b="0" dirty="0" smtClean="0">
                <a:solidFill>
                  <a:schemeClr val="accent5">
                    <a:lumMod val="50000"/>
                  </a:schemeClr>
                </a:solidFill>
                <a:latin typeface="Arial Narrow" pitchFamily="34" charset="0"/>
              </a:rPr>
              <a:t/>
            </a:r>
            <a:br>
              <a:rPr lang="en-US" sz="1200" b="0" dirty="0" smtClean="0">
                <a:solidFill>
                  <a:schemeClr val="accent5">
                    <a:lumMod val="50000"/>
                  </a:schemeClr>
                </a:solidFill>
                <a:latin typeface="Arial Narrow" pitchFamily="34" charset="0"/>
              </a:rPr>
            </a:br>
            <a:r>
              <a:rPr lang="en-US" sz="1050" b="0" u="sng" dirty="0" smtClean="0">
                <a:solidFill>
                  <a:schemeClr val="accent5">
                    <a:lumMod val="50000"/>
                  </a:schemeClr>
                </a:solidFill>
                <a:latin typeface="Arial Narrow" pitchFamily="34" charset="0"/>
              </a:rPr>
              <a:t>		       123 Main Street </a:t>
            </a:r>
            <a:r>
              <a:rPr lang="en-US" sz="1050" b="0" u="sng" dirty="0" smtClean="0">
                <a:solidFill>
                  <a:schemeClr val="accent5">
                    <a:lumMod val="50000"/>
                  </a:schemeClr>
                </a:solidFill>
                <a:latin typeface="Arial Narrow" pitchFamily="34" charset="0"/>
                <a:sym typeface="Wingdings"/>
              </a:rPr>
              <a:t> </a:t>
            </a:r>
            <a:r>
              <a:rPr lang="en-US" sz="1050" b="0" u="sng" dirty="0" smtClean="0">
                <a:solidFill>
                  <a:schemeClr val="accent5">
                    <a:lumMod val="50000"/>
                  </a:schemeClr>
                </a:solidFill>
                <a:latin typeface="Arial Narrow" pitchFamily="34" charset="0"/>
              </a:rPr>
              <a:t>Missoula  MT 59801 </a:t>
            </a:r>
            <a:r>
              <a:rPr lang="en-US" sz="1050" b="0" u="sng" dirty="0" smtClean="0">
                <a:solidFill>
                  <a:schemeClr val="accent5">
                    <a:lumMod val="50000"/>
                  </a:schemeClr>
                </a:solidFill>
                <a:latin typeface="Arial Narrow" pitchFamily="34" charset="0"/>
                <a:sym typeface="Wingdings"/>
              </a:rPr>
              <a:t> </a:t>
            </a:r>
            <a:r>
              <a:rPr lang="en-US" sz="1050" b="0" u="sng" dirty="0" smtClean="0">
                <a:solidFill>
                  <a:schemeClr val="accent5">
                    <a:lumMod val="50000"/>
                  </a:schemeClr>
                </a:solidFill>
                <a:latin typeface="Arial Narrow" pitchFamily="34" charset="0"/>
              </a:rPr>
              <a:t>406.243.2345 </a:t>
            </a:r>
            <a:r>
              <a:rPr lang="en-US" sz="1050" b="0" u="sng" dirty="0" smtClean="0">
                <a:solidFill>
                  <a:schemeClr val="accent5">
                    <a:lumMod val="50000"/>
                  </a:schemeClr>
                </a:solidFill>
                <a:latin typeface="Arial Narrow" pitchFamily="34" charset="0"/>
                <a:sym typeface="Wingdings"/>
              </a:rPr>
              <a:t> d</a:t>
            </a:r>
            <a:r>
              <a:rPr lang="en-US" sz="1050" b="0" u="sng" dirty="0" smtClean="0">
                <a:solidFill>
                  <a:schemeClr val="accent5">
                    <a:lumMod val="50000"/>
                  </a:schemeClr>
                </a:solidFill>
                <a:latin typeface="Arial Narrow" pitchFamily="34" charset="0"/>
              </a:rPr>
              <a:t>grant@gmail.com</a:t>
            </a:r>
            <a:r>
              <a:rPr lang="en-US" sz="900" b="0" u="sng" dirty="0" smtClean="0">
                <a:solidFill>
                  <a:schemeClr val="accent5">
                    <a:lumMod val="50000"/>
                  </a:schemeClr>
                </a:solidFill>
                <a:latin typeface="Arial Narrow" pitchFamily="34" charset="0"/>
              </a:rPr>
              <a:t/>
            </a:r>
            <a:br>
              <a:rPr lang="en-US" sz="900" b="0" u="sng" dirty="0" smtClean="0">
                <a:solidFill>
                  <a:schemeClr val="accent5">
                    <a:lumMod val="50000"/>
                  </a:schemeClr>
                </a:solidFill>
                <a:latin typeface="Arial Narrow" pitchFamily="34" charset="0"/>
              </a:rPr>
            </a:br>
            <a:r>
              <a:rPr lang="en-US" sz="900" b="0" u="sng" dirty="0" smtClean="0">
                <a:solidFill>
                  <a:schemeClr val="accent5">
                    <a:lumMod val="50000"/>
                  </a:schemeClr>
                </a:solidFill>
                <a:latin typeface="Arial Narrow" pitchFamily="34" charset="0"/>
              </a:rPr>
              <a:t/>
            </a:r>
            <a:br>
              <a:rPr lang="en-US" sz="900" b="0" u="sng" dirty="0" smtClean="0">
                <a:solidFill>
                  <a:schemeClr val="accent5">
                    <a:lumMod val="50000"/>
                  </a:schemeClr>
                </a:solidFill>
                <a:latin typeface="Arial Narrow" pitchFamily="34" charset="0"/>
              </a:rPr>
            </a:br>
            <a:r>
              <a:rPr lang="en-US" sz="900" dirty="0" smtClean="0">
                <a:solidFill>
                  <a:schemeClr val="tx1"/>
                </a:solidFill>
                <a:latin typeface="Arial Narrow" pitchFamily="34" charset="0"/>
              </a:rPr>
              <a:t> </a:t>
            </a:r>
            <a:r>
              <a:rPr lang="en-US" sz="1100" b="0" dirty="0" smtClean="0">
                <a:solidFill>
                  <a:schemeClr val="tx1"/>
                </a:solidFill>
                <a:latin typeface="Bookman Old Style" pitchFamily="18" charset="0"/>
              </a:rPr>
              <a:t/>
            </a:r>
            <a:br>
              <a:rPr lang="en-US" sz="1100" b="0" dirty="0" smtClean="0">
                <a:solidFill>
                  <a:schemeClr val="tx1"/>
                </a:solidFill>
                <a:latin typeface="Bookman Old Style" pitchFamily="18" charset="0"/>
              </a:rPr>
            </a:br>
            <a:r>
              <a:rPr lang="en-US" sz="900" dirty="0" smtClean="0">
                <a:solidFill>
                  <a:schemeClr val="tx1"/>
                </a:solidFill>
              </a:rPr>
              <a:t/>
            </a:r>
            <a:br>
              <a:rPr lang="en-US" sz="900" dirty="0" smtClean="0">
                <a:solidFill>
                  <a:schemeClr val="tx1"/>
                </a:solidFill>
              </a:rPr>
            </a:br>
            <a:r>
              <a:rPr lang="en-US" sz="900" b="0" dirty="0" smtClean="0">
                <a:solidFill>
                  <a:schemeClr val="tx1"/>
                </a:solidFill>
              </a:rPr>
              <a:t> </a:t>
            </a:r>
            <a:r>
              <a:rPr lang="en-US" sz="900" dirty="0" smtClean="0">
                <a:solidFill>
                  <a:schemeClr val="tx1"/>
                </a:solidFill>
              </a:rPr>
              <a:t/>
            </a:r>
            <a:br>
              <a:rPr lang="en-US" sz="900" dirty="0" smtClean="0">
                <a:solidFill>
                  <a:schemeClr val="tx1"/>
                </a:solidFill>
              </a:rPr>
            </a:br>
            <a:r>
              <a:rPr lang="en-US" sz="900" b="0" dirty="0" smtClean="0">
                <a:solidFill>
                  <a:schemeClr val="tx1"/>
                </a:solidFill>
              </a:rPr>
              <a:t> </a:t>
            </a: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a:solidFill>
                  <a:schemeClr val="tx1"/>
                </a:solidFill>
              </a:rPr>
              <a:t/>
            </a:r>
            <a:br>
              <a:rPr lang="en-US" sz="900" dirty="0">
                <a:solidFill>
                  <a:schemeClr val="tx1"/>
                </a:solidFill>
              </a:rPr>
            </a:br>
            <a:r>
              <a:rPr lang="en-US" sz="2000" spc="300" dirty="0" smtClean="0">
                <a:solidFill>
                  <a:schemeClr val="tx1">
                    <a:lumMod val="95000"/>
                    <a:lumOff val="5000"/>
                  </a:schemeClr>
                </a:solidFill>
                <a:latin typeface="Bookman Old Style" pitchFamily="18" charset="0"/>
              </a:rPr>
              <a:t>DENISE GRANT</a:t>
            </a:r>
            <a:br>
              <a:rPr lang="en-US" sz="2000" spc="300" dirty="0" smtClean="0">
                <a:solidFill>
                  <a:schemeClr val="tx1">
                    <a:lumMod val="95000"/>
                    <a:lumOff val="5000"/>
                  </a:schemeClr>
                </a:solidFill>
                <a:latin typeface="Bookman Old Style" pitchFamily="18" charset="0"/>
              </a:rPr>
            </a:br>
            <a:r>
              <a:rPr lang="en-US" sz="900" dirty="0" smtClean="0">
                <a:solidFill>
                  <a:schemeClr val="tx1">
                    <a:lumMod val="95000"/>
                    <a:lumOff val="5000"/>
                  </a:schemeClr>
                </a:solidFill>
                <a:latin typeface="Bookman Old Style" pitchFamily="18" charset="0"/>
              </a:rPr>
              <a:t/>
            </a:r>
            <a:br>
              <a:rPr lang="en-US" sz="900" dirty="0" smtClean="0">
                <a:solidFill>
                  <a:schemeClr val="tx1">
                    <a:lumMod val="95000"/>
                    <a:lumOff val="5000"/>
                  </a:schemeClr>
                </a:solidFill>
                <a:latin typeface="Bookman Old Style" pitchFamily="18" charset="0"/>
              </a:rPr>
            </a:br>
            <a:r>
              <a:rPr lang="en-US" sz="900" u="sng" dirty="0" smtClean="0">
                <a:solidFill>
                  <a:schemeClr val="tx1">
                    <a:lumMod val="95000"/>
                    <a:lumOff val="5000"/>
                  </a:schemeClr>
                </a:solidFill>
                <a:latin typeface="Bookman Old Style" pitchFamily="18" charset="0"/>
              </a:rPr>
              <a:t>                                         </a:t>
            </a:r>
            <a:r>
              <a:rPr lang="en-US" sz="1050" b="0" u="sng" dirty="0" smtClean="0">
                <a:solidFill>
                  <a:schemeClr val="tx1">
                    <a:lumMod val="95000"/>
                    <a:lumOff val="5000"/>
                  </a:schemeClr>
                </a:solidFill>
                <a:latin typeface="Bookman Old Style" pitchFamily="18" charset="0"/>
              </a:rPr>
              <a:t>Missoula, Montana </a:t>
            </a:r>
            <a:r>
              <a:rPr lang="en-US" sz="1050" b="0" u="sng" dirty="0" smtClean="0">
                <a:solidFill>
                  <a:schemeClr val="tx1">
                    <a:lumMod val="95000"/>
                    <a:lumOff val="5000"/>
                  </a:schemeClr>
                </a:solidFill>
                <a:latin typeface="Bookman Old Style" pitchFamily="18" charset="0"/>
                <a:sym typeface="Symbol"/>
              </a:rPr>
              <a:t></a:t>
            </a:r>
            <a:r>
              <a:rPr lang="en-US" sz="1050" b="0" u="sng" dirty="0" smtClean="0">
                <a:solidFill>
                  <a:schemeClr val="tx1">
                    <a:lumMod val="95000"/>
                    <a:lumOff val="5000"/>
                  </a:schemeClr>
                </a:solidFill>
                <a:latin typeface="Bookman Old Style" pitchFamily="18" charset="0"/>
              </a:rPr>
              <a:t>  (406) 234-4567  </a:t>
            </a:r>
            <a:r>
              <a:rPr lang="en-US" sz="1050" b="0" u="sng" dirty="0" smtClean="0">
                <a:solidFill>
                  <a:schemeClr val="tx1">
                    <a:lumMod val="95000"/>
                    <a:lumOff val="5000"/>
                  </a:schemeClr>
                </a:solidFill>
                <a:latin typeface="Bookman Old Style" pitchFamily="18" charset="0"/>
                <a:sym typeface="Symbol"/>
              </a:rPr>
              <a:t></a:t>
            </a:r>
            <a:r>
              <a:rPr lang="en-US" sz="1050" b="0" u="sng" dirty="0" smtClean="0">
                <a:solidFill>
                  <a:schemeClr val="tx1">
                    <a:lumMod val="95000"/>
                    <a:lumOff val="5000"/>
                  </a:schemeClr>
                </a:solidFill>
                <a:latin typeface="Bookman Old Style" pitchFamily="18" charset="0"/>
              </a:rPr>
              <a:t>  dgrant@gmail.com</a:t>
            </a:r>
            <a:r>
              <a:rPr lang="en-US" sz="900" b="0" u="sng" dirty="0" smtClean="0">
                <a:solidFill>
                  <a:schemeClr val="tx1">
                    <a:lumMod val="95000"/>
                    <a:lumOff val="5000"/>
                  </a:schemeClr>
                </a:solidFill>
                <a:latin typeface="Bookman Old Style" pitchFamily="18" charset="0"/>
              </a:rPr>
              <a:t/>
            </a:r>
            <a:br>
              <a:rPr lang="en-US" sz="900" b="0" u="sng" dirty="0" smtClean="0">
                <a:solidFill>
                  <a:schemeClr val="tx1">
                    <a:lumMod val="95000"/>
                    <a:lumOff val="5000"/>
                  </a:schemeClr>
                </a:solidFill>
                <a:latin typeface="Bookman Old Style" pitchFamily="18" charset="0"/>
              </a:rPr>
            </a:br>
            <a:r>
              <a:rPr lang="en-US" sz="900" b="0" u="sng" dirty="0" smtClean="0">
                <a:solidFill>
                  <a:schemeClr val="tx1"/>
                </a:solidFill>
                <a:latin typeface="Bookman Old Style" pitchFamily="18" charset="0"/>
              </a:rPr>
              <a:t/>
            </a:r>
            <a:br>
              <a:rPr lang="en-US" sz="900" b="0" u="sng" dirty="0" smtClean="0">
                <a:solidFill>
                  <a:schemeClr val="tx1"/>
                </a:solidFill>
                <a:latin typeface="Bookman Old Style" pitchFamily="18" charset="0"/>
              </a:rPr>
            </a:br>
            <a:r>
              <a:rPr lang="en-US" sz="900" b="0" u="sng" dirty="0" smtClean="0">
                <a:solidFill>
                  <a:schemeClr val="tx1"/>
                </a:solidFill>
                <a:latin typeface="Bookman Old Style" pitchFamily="18" charset="0"/>
              </a:rPr>
              <a:t/>
            </a:r>
            <a:br>
              <a:rPr lang="en-US" sz="900" b="0" u="sng" dirty="0" smtClean="0">
                <a:solidFill>
                  <a:schemeClr val="tx1"/>
                </a:solidFill>
                <a:latin typeface="Bookman Old Style" pitchFamily="18" charset="0"/>
              </a:rPr>
            </a:br>
            <a:r>
              <a:rPr lang="en-US" sz="900" b="0" dirty="0" smtClean="0">
                <a:solidFill>
                  <a:srgbClr val="FF0000"/>
                </a:solidFill>
                <a:latin typeface="Bookman Old Style" pitchFamily="18" charset="0"/>
              </a:rPr>
              <a:t>  </a:t>
            </a: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smtClean="0">
                <a:solidFill>
                  <a:srgbClr val="FF0000"/>
                </a:solidFill>
                <a:latin typeface="Bookman Old Style" pitchFamily="18" charset="0"/>
              </a:rPr>
              <a:t/>
            </a:r>
            <a:br>
              <a:rPr lang="en-US" sz="1100" b="0" dirty="0" smtClean="0">
                <a:solidFill>
                  <a:srgbClr val="FF0000"/>
                </a:solidFill>
                <a:latin typeface="Bookman Old Style" pitchFamily="18" charset="0"/>
              </a:rPr>
            </a:br>
            <a:r>
              <a:rPr lang="en-US" sz="1100" b="0" dirty="0">
                <a:solidFill>
                  <a:srgbClr val="FF0000"/>
                </a:solidFill>
                <a:latin typeface="Bookman Old Style" pitchFamily="18" charset="0"/>
              </a:rPr>
              <a:t/>
            </a:r>
            <a:br>
              <a:rPr lang="en-US" sz="1100" b="0" dirty="0">
                <a:solidFill>
                  <a:srgbClr val="FF0000"/>
                </a:solidFill>
                <a:latin typeface="Bookman Old Style" pitchFamily="18" charset="0"/>
              </a:rPr>
            </a:br>
            <a:r>
              <a:rPr lang="en-US" sz="2800" cap="small" dirty="0" smtClean="0">
                <a:solidFill>
                  <a:srgbClr val="663300"/>
                </a:solidFill>
                <a:latin typeface="Garamond" pitchFamily="18" charset="0"/>
              </a:rPr>
              <a:t>D</a:t>
            </a:r>
            <a:r>
              <a:rPr lang="en-US" sz="1800" cap="small" dirty="0" smtClean="0">
                <a:solidFill>
                  <a:srgbClr val="663300"/>
                </a:solidFill>
                <a:latin typeface="Garamond" pitchFamily="18" charset="0"/>
              </a:rPr>
              <a:t>enise </a:t>
            </a:r>
            <a:r>
              <a:rPr lang="en-US" sz="2800" cap="small" dirty="0" smtClean="0">
                <a:solidFill>
                  <a:srgbClr val="663300"/>
                </a:solidFill>
                <a:latin typeface="Garamond" pitchFamily="18" charset="0"/>
              </a:rPr>
              <a:t>G</a:t>
            </a:r>
            <a:r>
              <a:rPr lang="en-US" sz="1800" cap="small" dirty="0" smtClean="0">
                <a:solidFill>
                  <a:srgbClr val="663300"/>
                </a:solidFill>
                <a:latin typeface="Garamond" pitchFamily="18" charset="0"/>
              </a:rPr>
              <a:t>rant  </a:t>
            </a:r>
            <a:r>
              <a:rPr lang="en-US" sz="900" b="0" dirty="0" smtClean="0">
                <a:solidFill>
                  <a:srgbClr val="663300"/>
                </a:solidFill>
                <a:latin typeface="Garamond" pitchFamily="18" charset="0"/>
              </a:rPr>
              <a:t>__________________________________________________________________________________________________</a:t>
            </a:r>
            <a:r>
              <a:rPr lang="en-US" sz="1200" dirty="0" smtClean="0">
                <a:solidFill>
                  <a:srgbClr val="663300"/>
                </a:solidFill>
                <a:latin typeface="Garamond" pitchFamily="18" charset="0"/>
              </a:rPr>
              <a:t/>
            </a:r>
            <a:br>
              <a:rPr lang="en-US" sz="1200" dirty="0" smtClean="0">
                <a:solidFill>
                  <a:srgbClr val="663300"/>
                </a:solidFill>
                <a:latin typeface="Garamond" pitchFamily="18" charset="0"/>
              </a:rPr>
            </a:br>
            <a:r>
              <a:rPr lang="en-US" sz="1200" dirty="0" smtClean="0">
                <a:solidFill>
                  <a:srgbClr val="663300"/>
                </a:solidFill>
                <a:latin typeface="Garamond" pitchFamily="18" charset="0"/>
              </a:rPr>
              <a:t>			                    </a:t>
            </a:r>
            <a:r>
              <a:rPr lang="en-US" sz="1200" b="0" dirty="0" smtClean="0">
                <a:solidFill>
                  <a:srgbClr val="663300"/>
                </a:solidFill>
                <a:latin typeface="Garamond" pitchFamily="18" charset="0"/>
              </a:rPr>
              <a:t>406.243.2345 </a:t>
            </a:r>
            <a:r>
              <a:rPr lang="en-US" sz="1200" b="0" dirty="0" smtClean="0">
                <a:solidFill>
                  <a:srgbClr val="663300"/>
                </a:solidFill>
                <a:latin typeface="Garamond" pitchFamily="18" charset="0"/>
                <a:sym typeface="Wingdings"/>
              </a:rPr>
              <a:t> d</a:t>
            </a:r>
            <a:r>
              <a:rPr lang="en-US" sz="1200" b="0" dirty="0" smtClean="0">
                <a:solidFill>
                  <a:srgbClr val="663300"/>
                </a:solidFill>
                <a:latin typeface="Garamond" pitchFamily="18" charset="0"/>
              </a:rPr>
              <a:t>grant@gmail.com </a:t>
            </a:r>
            <a:r>
              <a:rPr lang="en-US" sz="900" b="0" u="sng" dirty="0" smtClean="0">
                <a:solidFill>
                  <a:srgbClr val="663300"/>
                </a:solidFill>
                <a:latin typeface="Arial Black" pitchFamily="34" charset="0"/>
              </a:rPr>
              <a:t/>
            </a:r>
            <a:br>
              <a:rPr lang="en-US" sz="900" b="0" u="sng" dirty="0" smtClean="0">
                <a:solidFill>
                  <a:srgbClr val="663300"/>
                </a:solidFill>
                <a:latin typeface="Arial Black" pitchFamily="34" charset="0"/>
              </a:rPr>
            </a:br>
            <a:r>
              <a:rPr lang="en-US" sz="900" b="0" u="sng" dirty="0" smtClean="0">
                <a:solidFill>
                  <a:schemeClr val="tx1"/>
                </a:solidFill>
                <a:latin typeface="Arial Black" pitchFamily="34" charset="0"/>
              </a:rPr>
              <a:t/>
            </a:r>
            <a:br>
              <a:rPr lang="en-US" sz="900" b="0" u="sng" dirty="0" smtClean="0">
                <a:solidFill>
                  <a:schemeClr val="tx1"/>
                </a:solidFill>
                <a:latin typeface="Arial Black" pitchFamily="34" charset="0"/>
              </a:rPr>
            </a:br>
            <a:r>
              <a:rPr lang="en-US" sz="900" b="0" dirty="0" smtClean="0">
                <a:solidFill>
                  <a:srgbClr val="FF0000"/>
                </a:solidFill>
              </a:rPr>
              <a:t> </a:t>
            </a:r>
            <a:r>
              <a:rPr lang="en-US" sz="1100" cap="small" dirty="0" smtClean="0">
                <a:solidFill>
                  <a:srgbClr val="FF0000"/>
                </a:solidFill>
              </a:rPr>
              <a:t/>
            </a:r>
            <a:br>
              <a:rPr lang="en-US" sz="1100" cap="small" dirty="0" smtClean="0">
                <a:solidFill>
                  <a:srgbClr val="FF0000"/>
                </a:solidFill>
              </a:rPr>
            </a:br>
            <a:r>
              <a:rPr lang="en-US" sz="1100" cap="small" dirty="0" smtClean="0">
                <a:solidFill>
                  <a:srgbClr val="FF0000"/>
                </a:solidFill>
              </a:rPr>
              <a:t/>
            </a:r>
            <a:br>
              <a:rPr lang="en-US" sz="1100" cap="small" dirty="0" smtClean="0">
                <a:solidFill>
                  <a:srgbClr val="FF0000"/>
                </a:solidFill>
              </a:rPr>
            </a:br>
            <a:r>
              <a:rPr lang="en-US" sz="900" b="0" u="sng" dirty="0" smtClean="0">
                <a:solidFill>
                  <a:schemeClr val="tx1"/>
                </a:solidFill>
                <a:latin typeface="Arial Black" pitchFamily="34" charset="0"/>
              </a:rPr>
              <a:t/>
            </a:r>
            <a:br>
              <a:rPr lang="en-US" sz="900" b="0" u="sng" dirty="0" smtClean="0">
                <a:solidFill>
                  <a:schemeClr val="tx1"/>
                </a:solidFill>
                <a:latin typeface="Arial Black" pitchFamily="34" charset="0"/>
              </a:rPr>
            </a:br>
            <a:r>
              <a:rPr lang="en-US" sz="900" b="0" u="sng" dirty="0" smtClean="0">
                <a:solidFill>
                  <a:schemeClr val="tx1"/>
                </a:solidFill>
                <a:latin typeface="Arial Black" pitchFamily="34" charset="0"/>
              </a:rPr>
              <a:t> </a:t>
            </a:r>
            <a:br>
              <a:rPr lang="en-US" sz="900" b="0" u="sng" dirty="0" smtClean="0">
                <a:solidFill>
                  <a:schemeClr val="tx1"/>
                </a:solidFill>
                <a:latin typeface="Arial Black" pitchFamily="34" charset="0"/>
              </a:rPr>
            </a:br>
            <a:r>
              <a:rPr lang="en-US" sz="900" b="0" u="sng" dirty="0" smtClean="0">
                <a:solidFill>
                  <a:schemeClr val="tx1"/>
                </a:solidFill>
              </a:rPr>
              <a:t/>
            </a:r>
            <a:br>
              <a:rPr lang="en-US" sz="900" b="0" u="sng" dirty="0" smtClean="0">
                <a:solidFill>
                  <a:schemeClr val="tx1"/>
                </a:solidFill>
              </a:rPr>
            </a:br>
            <a:r>
              <a:rPr lang="en-US" sz="900" dirty="0" smtClean="0"/>
              <a:t/>
            </a:r>
            <a:br>
              <a:rPr lang="en-US" sz="900" dirty="0" smtClean="0"/>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endParaRPr lang="en-US" sz="900" b="0" u="sng" dirty="0">
              <a:solidFill>
                <a:schemeClr val="tx1"/>
              </a:solidFill>
            </a:endParaRPr>
          </a:p>
        </p:txBody>
      </p:sp>
      <p:sp>
        <p:nvSpPr>
          <p:cNvPr id="4" name="Text Placeholder 3"/>
          <p:cNvSpPr>
            <a:spLocks noGrp="1"/>
          </p:cNvSpPr>
          <p:nvPr>
            <p:ph type="body" sz="half" idx="2"/>
          </p:nvPr>
        </p:nvSpPr>
        <p:spPr>
          <a:xfrm>
            <a:off x="228600" y="990600"/>
            <a:ext cx="2514600" cy="5257800"/>
          </a:xfrm>
        </p:spPr>
        <p:txBody>
          <a:bodyPr>
            <a:normAutofit/>
          </a:bodyPr>
          <a:lstStyle/>
          <a:p>
            <a:pPr algn="ctr" fontAlgn="auto">
              <a:defRPr/>
            </a:pPr>
            <a:endParaRPr lang="en-US" sz="1400" i="1" dirty="0" smtClean="0">
              <a:solidFill>
                <a:schemeClr val="bg2">
                  <a:lumMod val="20000"/>
                  <a:lumOff val="80000"/>
                </a:schemeClr>
              </a:solidFill>
            </a:endParaRPr>
          </a:p>
          <a:p>
            <a:pPr algn="ctr" fontAlgn="auto">
              <a:defRPr/>
            </a:pPr>
            <a:endParaRPr lang="en-US" dirty="0" smtClean="0">
              <a:solidFill>
                <a:schemeClr val="tx2">
                  <a:lumMod val="75000"/>
                </a:schemeClr>
              </a:solidFill>
            </a:endParaRPr>
          </a:p>
          <a:p>
            <a:pPr algn="ctr" fontAlgn="auto">
              <a:defRPr/>
            </a:pPr>
            <a:r>
              <a:rPr lang="en-US" sz="2800" b="1" dirty="0" smtClean="0">
                <a:solidFill>
                  <a:schemeClr val="bg1"/>
                </a:solidFill>
              </a:rPr>
              <a:t>  </a:t>
            </a:r>
          </a:p>
          <a:p>
            <a:pPr algn="ctr" fontAlgn="auto">
              <a:defRPr/>
            </a:pPr>
            <a:r>
              <a:rPr lang="en-US" sz="2800" b="1" dirty="0" smtClean="0">
                <a:solidFill>
                  <a:schemeClr val="bg1"/>
                </a:solidFill>
              </a:rPr>
              <a:t>Letterhead</a:t>
            </a:r>
          </a:p>
          <a:p>
            <a:pPr algn="ctr" fontAlgn="auto">
              <a:defRPr/>
            </a:pPr>
            <a:r>
              <a:rPr lang="en-US" sz="2800" b="1" dirty="0" smtClean="0">
                <a:solidFill>
                  <a:schemeClr val="bg1"/>
                </a:solidFill>
              </a:rPr>
              <a:t>Ideas </a:t>
            </a:r>
            <a:endParaRPr lang="en-US" sz="2800" b="1" dirty="0">
              <a:solidFill>
                <a:schemeClr val="bg1"/>
              </a:solidFill>
            </a:endParaRPr>
          </a:p>
        </p:txBody>
      </p:sp>
      <p:sp>
        <p:nvSpPr>
          <p:cNvPr id="5" name="Rectangle 4"/>
          <p:cNvSpPr/>
          <p:nvPr/>
        </p:nvSpPr>
        <p:spPr>
          <a:xfrm>
            <a:off x="3056860" y="1815160"/>
            <a:ext cx="5715000" cy="3608680"/>
          </a:xfrm>
          <a:prstGeom prst="rect">
            <a:avLst/>
          </a:prstGeom>
        </p:spPr>
        <p:txBody>
          <a:bodyPr wrap="square">
            <a:spAutoFit/>
          </a:bodyPr>
          <a:lstStyle/>
          <a:p>
            <a:r>
              <a:rPr lang="en-US" dirty="0">
                <a:solidFill>
                  <a:schemeClr val="accent1"/>
                </a:solidFill>
                <a:latin typeface="Comic Sans MS" pitchFamily="66" charset="0"/>
              </a:rPr>
              <a:t>                    </a:t>
            </a:r>
            <a:r>
              <a:rPr lang="en-US" dirty="0" smtClean="0">
                <a:solidFill>
                  <a:schemeClr val="accent1"/>
                </a:solidFill>
                <a:latin typeface="Comic Sans MS" pitchFamily="66" charset="0"/>
              </a:rPr>
              <a:t>   </a:t>
            </a:r>
            <a:r>
              <a:rPr lang="en-US" sz="2000" b="1" spc="170" dirty="0">
                <a:latin typeface="Comic Sans MS" pitchFamily="66" charset="0"/>
              </a:rPr>
              <a:t>DENISE GRANT</a:t>
            </a:r>
            <a:r>
              <a:rPr lang="en-US" dirty="0">
                <a:solidFill>
                  <a:schemeClr val="tx1">
                    <a:lumMod val="50000"/>
                    <a:lumOff val="50000"/>
                  </a:schemeClr>
                </a:solidFill>
                <a:latin typeface="Comic Sans MS" pitchFamily="66" charset="0"/>
              </a:rPr>
              <a:t/>
            </a:r>
            <a:br>
              <a:rPr lang="en-US" dirty="0">
                <a:solidFill>
                  <a:schemeClr val="tx1">
                    <a:lumMod val="50000"/>
                    <a:lumOff val="50000"/>
                  </a:schemeClr>
                </a:solidFill>
                <a:latin typeface="Comic Sans MS" pitchFamily="66" charset="0"/>
              </a:rPr>
            </a:br>
            <a:r>
              <a:rPr lang="en-US" dirty="0">
                <a:latin typeface="Comic Sans MS" pitchFamily="66" charset="0"/>
              </a:rPr>
              <a:t>                                 </a:t>
            </a:r>
            <a:r>
              <a:rPr lang="en-US" dirty="0" smtClean="0">
                <a:latin typeface="Comic Sans MS" pitchFamily="66" charset="0"/>
              </a:rPr>
              <a:t>   </a:t>
            </a:r>
            <a:r>
              <a:rPr lang="en-US" dirty="0" smtClean="0">
                <a:latin typeface="Comic Sans MS" pitchFamily="66" charset="0"/>
                <a:sym typeface="Wingdings 2" pitchFamily="18" charset="2"/>
              </a:rPr>
              <a:t> </a:t>
            </a:r>
            <a:r>
              <a:rPr lang="en-US" sz="1100" dirty="0" smtClean="0">
                <a:latin typeface="Comic Sans MS" pitchFamily="66" charset="0"/>
                <a:sym typeface="Wingdings" pitchFamily="2" charset="2"/>
              </a:rPr>
              <a:t> </a:t>
            </a:r>
            <a:r>
              <a:rPr lang="en-US" dirty="0" smtClean="0">
                <a:latin typeface="Comic Sans MS" pitchFamily="66" charset="0"/>
                <a:sym typeface="Wingdings 2" pitchFamily="18" charset="2"/>
              </a:rPr>
              <a:t></a:t>
            </a:r>
            <a:endParaRPr lang="en-US" dirty="0">
              <a:latin typeface="Comic Sans MS" pitchFamily="66" charset="0"/>
            </a:endParaRPr>
          </a:p>
          <a:p>
            <a:r>
              <a:rPr lang="en-US" sz="1100" dirty="0">
                <a:solidFill>
                  <a:srgbClr val="463E38"/>
                </a:solidFill>
                <a:latin typeface="Comic Sans MS" pitchFamily="66" charset="0"/>
              </a:rPr>
              <a:t>123 Main Street			                  (406) 234-4567 </a:t>
            </a:r>
          </a:p>
          <a:p>
            <a:r>
              <a:rPr lang="en-US" sz="1100" u="sng" dirty="0">
                <a:solidFill>
                  <a:srgbClr val="463E38"/>
                </a:solidFill>
                <a:latin typeface="Comic Sans MS" pitchFamily="66" charset="0"/>
              </a:rPr>
              <a:t>Missoula Montana  </a:t>
            </a:r>
            <a:r>
              <a:rPr lang="en-US" sz="1100" u="sng" dirty="0">
                <a:solidFill>
                  <a:srgbClr val="463E38"/>
                </a:solidFill>
                <a:latin typeface="Comic Sans MS" pitchFamily="66" charset="0"/>
                <a:sym typeface="Symbol" pitchFamily="18" charset="2"/>
              </a:rPr>
              <a:t>			           </a:t>
            </a:r>
            <a:r>
              <a:rPr lang="en-US" sz="1100" u="sng" dirty="0" smtClean="0">
                <a:solidFill>
                  <a:srgbClr val="463E38"/>
                </a:solidFill>
                <a:latin typeface="Comic Sans MS" pitchFamily="66" charset="0"/>
                <a:sym typeface="Symbol" pitchFamily="18" charset="2"/>
              </a:rPr>
              <a:t>     </a:t>
            </a:r>
            <a:r>
              <a:rPr lang="en-US" sz="1100" u="sng" dirty="0">
                <a:solidFill>
                  <a:srgbClr val="463E38"/>
                </a:solidFill>
                <a:latin typeface="Comic Sans MS" pitchFamily="66" charset="0"/>
              </a:rPr>
              <a:t>dgrant@gmail.com</a:t>
            </a:r>
            <a:r>
              <a:rPr lang="en-US" dirty="0">
                <a:solidFill>
                  <a:srgbClr val="463E38"/>
                </a:solidFill>
                <a:latin typeface="Arial Black" pitchFamily="34" charset="0"/>
              </a:rPr>
              <a:t/>
            </a:r>
            <a:br>
              <a:rPr lang="en-US" dirty="0">
                <a:solidFill>
                  <a:srgbClr val="463E38"/>
                </a:solidFill>
                <a:latin typeface="Arial Black" pitchFamily="34" charset="0"/>
              </a:rPr>
            </a:br>
            <a:r>
              <a:rPr lang="en-US" u="sng" dirty="0">
                <a:solidFill>
                  <a:schemeClr val="accent1"/>
                </a:solidFill>
                <a:latin typeface="Arial Black" pitchFamily="34" charset="0"/>
              </a:rPr>
              <a:t/>
            </a:r>
            <a:br>
              <a:rPr lang="en-US" u="sng" dirty="0">
                <a:solidFill>
                  <a:schemeClr val="accent1"/>
                </a:solidFill>
                <a:latin typeface="Arial Black" pitchFamily="34" charset="0"/>
              </a:rPr>
            </a:br>
            <a:endParaRPr lang="en-US" sz="1100" dirty="0">
              <a:solidFill>
                <a:srgbClr val="FF0000"/>
              </a:solidFill>
            </a:endParaRPr>
          </a:p>
          <a:p>
            <a:endParaRPr lang="en-US" sz="1100" dirty="0">
              <a:solidFill>
                <a:srgbClr val="FF0000"/>
              </a:solidFill>
            </a:endParaRPr>
          </a:p>
          <a:p>
            <a:endParaRPr lang="en-US" sz="1100" dirty="0">
              <a:solidFill>
                <a:srgbClr val="FF0000"/>
              </a:solidFill>
            </a:endParaRPr>
          </a:p>
          <a:p>
            <a:endParaRPr lang="en-US" sz="1100" dirty="0" smtClean="0">
              <a:solidFill>
                <a:srgbClr val="FF0000"/>
              </a:solidFill>
            </a:endParaRPr>
          </a:p>
          <a:p>
            <a:endParaRPr lang="en-US" sz="1100" dirty="0">
              <a:solidFill>
                <a:srgbClr val="FF0000"/>
              </a:solidFill>
            </a:endParaRPr>
          </a:p>
          <a:p>
            <a:endParaRPr lang="en-US" sz="1100" dirty="0">
              <a:solidFill>
                <a:srgbClr val="FF0000"/>
              </a:solidFill>
            </a:endParaRPr>
          </a:p>
          <a:p>
            <a:pPr algn="ctr"/>
            <a:endParaRPr lang="en-US" b="1" dirty="0" smtClean="0">
              <a:solidFill>
                <a:srgbClr val="002060"/>
              </a:solidFill>
              <a:latin typeface="Tahoma" pitchFamily="34" charset="0"/>
              <a:cs typeface="Tahoma" pitchFamily="34" charset="0"/>
            </a:endParaRPr>
          </a:p>
          <a:p>
            <a:pPr algn="ctr"/>
            <a:r>
              <a:rPr lang="en-US" b="1" dirty="0" smtClean="0">
                <a:solidFill>
                  <a:srgbClr val="002060"/>
                </a:solidFill>
                <a:latin typeface="Tahoma" pitchFamily="34" charset="0"/>
                <a:cs typeface="Tahoma" pitchFamily="34" charset="0"/>
              </a:rPr>
              <a:t>DENISE GRANT</a:t>
            </a:r>
            <a:endParaRPr lang="en-US" b="1" dirty="0">
              <a:solidFill>
                <a:srgbClr val="002060"/>
              </a:solidFill>
              <a:latin typeface="Tahoma" pitchFamily="34" charset="0"/>
              <a:cs typeface="Tahoma" pitchFamily="34" charset="0"/>
            </a:endParaRPr>
          </a:p>
          <a:p>
            <a:pPr algn="ctr"/>
            <a:endParaRPr lang="en-US" sz="300" dirty="0" smtClean="0">
              <a:latin typeface="Tahoma" pitchFamily="34" charset="0"/>
              <a:cs typeface="Tahoma" pitchFamily="34" charset="0"/>
            </a:endParaRPr>
          </a:p>
          <a:p>
            <a:pPr algn="ctr"/>
            <a:r>
              <a:rPr lang="en-US" sz="1000" b="1" i="1" dirty="0" smtClean="0">
                <a:solidFill>
                  <a:schemeClr val="accent5">
                    <a:lumMod val="75000"/>
                  </a:schemeClr>
                </a:solidFill>
                <a:latin typeface="Tahoma" pitchFamily="34" charset="0"/>
                <a:cs typeface="Tahoma" pitchFamily="34" charset="0"/>
              </a:rPr>
              <a:t>MBA relocating to Denver, Colorado</a:t>
            </a:r>
          </a:p>
          <a:p>
            <a:pPr algn="ctr"/>
            <a:r>
              <a:rPr lang="en-US" sz="1100" dirty="0" smtClean="0">
                <a:latin typeface="Tahoma" pitchFamily="34" charset="0"/>
                <a:cs typeface="Tahoma" pitchFamily="34" charset="0"/>
              </a:rPr>
              <a:t>________________________________________________________________________</a:t>
            </a:r>
          </a:p>
          <a:p>
            <a:pPr algn="ctr"/>
            <a:r>
              <a:rPr lang="en-US" sz="1050" dirty="0" smtClean="0">
                <a:solidFill>
                  <a:srgbClr val="002060"/>
                </a:solidFill>
                <a:latin typeface="Tahoma" pitchFamily="34" charset="0"/>
                <a:cs typeface="Tahoma" pitchFamily="34" charset="0"/>
              </a:rPr>
              <a:t>(</a:t>
            </a:r>
            <a:r>
              <a:rPr lang="en-US" sz="1050" dirty="0">
                <a:solidFill>
                  <a:srgbClr val="002060"/>
                </a:solidFill>
                <a:latin typeface="Tahoma" pitchFamily="34" charset="0"/>
                <a:cs typeface="Tahoma" pitchFamily="34" charset="0"/>
              </a:rPr>
              <a:t>406) 234-4567 </a:t>
            </a:r>
            <a:r>
              <a:rPr lang="en-US" sz="1050" dirty="0" smtClean="0">
                <a:solidFill>
                  <a:srgbClr val="002060"/>
                </a:solidFill>
                <a:latin typeface="Tahoma" pitchFamily="34" charset="0"/>
                <a:cs typeface="Tahoma" pitchFamily="34" charset="0"/>
              </a:rPr>
              <a:t>                                                                                 dgrant@gmail.com</a:t>
            </a:r>
          </a:p>
          <a:p>
            <a:pPr algn="ctr"/>
            <a:endParaRPr lang="en-US" sz="1400" u="sng" dirty="0">
              <a:latin typeface="Tahoma" pitchFamily="34" charset="0"/>
              <a:cs typeface="Tahoma" pitchFamily="34" charset="0"/>
            </a:endParaRPr>
          </a:p>
        </p:txBody>
      </p:sp>
      <p:cxnSp>
        <p:nvCxnSpPr>
          <p:cNvPr id="7" name="Straight Connector 6"/>
          <p:cNvCxnSpPr/>
          <p:nvPr/>
        </p:nvCxnSpPr>
        <p:spPr>
          <a:xfrm>
            <a:off x="3200400" y="1752600"/>
            <a:ext cx="57238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8630" y="3124200"/>
            <a:ext cx="57238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4267200"/>
            <a:ext cx="57238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5432700"/>
            <a:ext cx="5723860"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90600"/>
            <a:ext cx="2514600" cy="5257800"/>
          </a:xfrm>
        </p:spPr>
        <p:txBody>
          <a:bodyPr>
            <a:normAutofit/>
          </a:bodyPr>
          <a:lstStyle/>
          <a:p>
            <a:pPr algn="ctr" fontAlgn="auto">
              <a:defRPr/>
            </a:pPr>
            <a:endParaRPr lang="en-US" sz="1400" i="1" dirty="0" smtClean="0">
              <a:solidFill>
                <a:schemeClr val="bg2">
                  <a:lumMod val="20000"/>
                  <a:lumOff val="80000"/>
                </a:schemeClr>
              </a:solidFill>
            </a:endParaRPr>
          </a:p>
          <a:p>
            <a:pPr algn="ctr" fontAlgn="auto">
              <a:defRPr/>
            </a:pPr>
            <a:endParaRPr lang="en-US" dirty="0" smtClean="0">
              <a:solidFill>
                <a:schemeClr val="tx2">
                  <a:lumMod val="75000"/>
                </a:schemeClr>
              </a:solidFill>
            </a:endParaRPr>
          </a:p>
          <a:p>
            <a:pPr algn="ctr" fontAlgn="auto">
              <a:defRPr/>
            </a:pPr>
            <a:r>
              <a:rPr lang="en-US" sz="2800" b="1" dirty="0" smtClean="0">
                <a:solidFill>
                  <a:schemeClr val="bg1"/>
                </a:solidFill>
              </a:rPr>
              <a:t>  </a:t>
            </a:r>
          </a:p>
          <a:p>
            <a:pPr algn="ctr" fontAlgn="auto">
              <a:defRPr/>
            </a:pPr>
            <a:r>
              <a:rPr lang="en-US" sz="2800" b="1" dirty="0" smtClean="0">
                <a:solidFill>
                  <a:schemeClr val="bg1"/>
                </a:solidFill>
              </a:rPr>
              <a:t>How do you create a letterhead?</a:t>
            </a:r>
            <a:endParaRPr lang="en-US" sz="2800" b="1" dirty="0">
              <a:solidFill>
                <a:schemeClr val="bg1"/>
              </a:solidFill>
            </a:endParaRPr>
          </a:p>
        </p:txBody>
      </p:sp>
      <p:cxnSp>
        <p:nvCxnSpPr>
          <p:cNvPr id="10" name="Straight Connector 9"/>
          <p:cNvCxnSpPr/>
          <p:nvPr/>
        </p:nvCxnSpPr>
        <p:spPr>
          <a:xfrm>
            <a:off x="3005470" y="4572000"/>
            <a:ext cx="572386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00400" y="1143000"/>
            <a:ext cx="5528930" cy="4770537"/>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t>Decide if you want to create your own logo or use a royalty free image as a logo to represent you.</a:t>
            </a:r>
          </a:p>
          <a:p>
            <a:endParaRPr lang="en-US" dirty="0"/>
          </a:p>
          <a:p>
            <a:r>
              <a:rPr lang="en-US" dirty="0" smtClean="0"/>
              <a:t>	</a:t>
            </a:r>
            <a:r>
              <a:rPr lang="en-US" sz="4000" dirty="0" smtClean="0"/>
              <a:t>What’s a logo?</a:t>
            </a:r>
          </a:p>
          <a:p>
            <a:endParaRPr lang="en-US" dirty="0" smtClean="0"/>
          </a:p>
          <a:p>
            <a:pPr algn="ctr"/>
            <a:r>
              <a:rPr lang="en-US" dirty="0" smtClean="0"/>
              <a:t>Thing of the Nike Swoosh, the McDonald’s M, Apple’s Apple.  </a:t>
            </a:r>
          </a:p>
          <a:p>
            <a:pPr algn="ctr"/>
            <a:endParaRPr lang="en-US" dirty="0"/>
          </a:p>
          <a:p>
            <a:pPr algn="ctr"/>
            <a:r>
              <a:rPr lang="en-US" sz="2400" dirty="0" smtClean="0">
                <a:hlinkClick r:id="rId3"/>
              </a:rPr>
              <a:t>Click here for some logo games</a:t>
            </a:r>
            <a:endParaRPr lang="en-US" sz="2400" dirty="0" smtClean="0"/>
          </a:p>
          <a:p>
            <a:pPr algn="ctr"/>
            <a:endParaRPr lang="en-US" sz="2400" dirty="0"/>
          </a:p>
          <a:p>
            <a:pPr algn="ctr"/>
            <a:r>
              <a:rPr lang="en-US" sz="2400" dirty="0" smtClean="0">
                <a:hlinkClick r:id="rId4"/>
              </a:rPr>
              <a:t>If you want to create your own logo – here’s some ideas</a:t>
            </a:r>
            <a:endParaRPr lang="en-US" sz="2400" dirty="0"/>
          </a:p>
          <a:p>
            <a:endParaRPr lang="en-US" dirty="0" smtClean="0"/>
          </a:p>
        </p:txBody>
      </p:sp>
    </p:spTree>
    <p:extLst>
      <p:ext uri="{BB962C8B-B14F-4D97-AF65-F5344CB8AC3E}">
        <p14:creationId xmlns:p14="http://schemas.microsoft.com/office/powerpoint/2010/main" val="141025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90600"/>
            <a:ext cx="2514600" cy="5257800"/>
          </a:xfrm>
        </p:spPr>
        <p:txBody>
          <a:bodyPr>
            <a:normAutofit/>
          </a:bodyPr>
          <a:lstStyle/>
          <a:p>
            <a:pPr algn="ctr" fontAlgn="auto">
              <a:defRPr/>
            </a:pPr>
            <a:endParaRPr lang="en-US" sz="1400" i="1" dirty="0" smtClean="0">
              <a:solidFill>
                <a:schemeClr val="bg2">
                  <a:lumMod val="20000"/>
                  <a:lumOff val="80000"/>
                </a:schemeClr>
              </a:solidFill>
            </a:endParaRPr>
          </a:p>
          <a:p>
            <a:pPr algn="ctr" fontAlgn="auto">
              <a:defRPr/>
            </a:pPr>
            <a:endParaRPr lang="en-US" dirty="0" smtClean="0">
              <a:solidFill>
                <a:schemeClr val="tx2">
                  <a:lumMod val="75000"/>
                </a:schemeClr>
              </a:solidFill>
            </a:endParaRPr>
          </a:p>
          <a:p>
            <a:pPr algn="ctr" fontAlgn="auto">
              <a:defRPr/>
            </a:pPr>
            <a:r>
              <a:rPr lang="en-US" sz="2800" b="1" dirty="0" smtClean="0">
                <a:solidFill>
                  <a:schemeClr val="bg1"/>
                </a:solidFill>
              </a:rPr>
              <a:t>  </a:t>
            </a:r>
          </a:p>
          <a:p>
            <a:pPr algn="ctr" fontAlgn="auto">
              <a:defRPr/>
            </a:pPr>
            <a:r>
              <a:rPr lang="en-US" sz="2800" b="1" dirty="0" smtClean="0">
                <a:solidFill>
                  <a:schemeClr val="bg1"/>
                </a:solidFill>
              </a:rPr>
              <a:t>How do you create a letterhead?</a:t>
            </a:r>
            <a:endParaRPr lang="en-US" sz="2800" b="1" dirty="0">
              <a:solidFill>
                <a:schemeClr val="bg1"/>
              </a:solidFill>
            </a:endParaRPr>
          </a:p>
        </p:txBody>
      </p:sp>
      <p:cxnSp>
        <p:nvCxnSpPr>
          <p:cNvPr id="10" name="Straight Connector 9"/>
          <p:cNvCxnSpPr/>
          <p:nvPr/>
        </p:nvCxnSpPr>
        <p:spPr>
          <a:xfrm>
            <a:off x="3005470" y="4267200"/>
            <a:ext cx="572386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00400" y="838200"/>
            <a:ext cx="5528930" cy="5324535"/>
          </a:xfrm>
          <a:prstGeom prst="rect">
            <a:avLst/>
          </a:prstGeom>
          <a:noFill/>
        </p:spPr>
        <p:txBody>
          <a:bodyPr wrap="square" rtlCol="0">
            <a:spAutoFit/>
          </a:bodyPr>
          <a:lstStyle/>
          <a:p>
            <a:pPr marL="285750" indent="-285750">
              <a:buFont typeface="Wingdings" panose="05000000000000000000" pitchFamily="2" charset="2"/>
              <a:buChar char="ü"/>
            </a:pPr>
            <a:r>
              <a:rPr lang="en-US" sz="2000" i="1" dirty="0" smtClean="0"/>
              <a:t>Then  “Just Do It” - Create a letterhead</a:t>
            </a:r>
          </a:p>
          <a:p>
            <a:pPr marL="285750" indent="-285750">
              <a:buFont typeface="Wingdings" panose="05000000000000000000" pitchFamily="2" charset="2"/>
              <a:buChar char="ü"/>
            </a:pPr>
            <a:endParaRPr lang="en-US" sz="2000" dirty="0"/>
          </a:p>
          <a:p>
            <a:r>
              <a:rPr lang="en-US" sz="2000" b="1" dirty="0" smtClean="0"/>
              <a:t>You can use:</a:t>
            </a:r>
          </a:p>
          <a:p>
            <a:pPr marL="742950" lvl="1" indent="-285750">
              <a:buFont typeface="Wingdings" panose="05000000000000000000" pitchFamily="2" charset="2"/>
              <a:buChar char="ü"/>
            </a:pPr>
            <a:r>
              <a:rPr lang="en-US" sz="2000" dirty="0" smtClean="0"/>
              <a:t>A blank page in Word and create your own </a:t>
            </a:r>
          </a:p>
          <a:p>
            <a:pPr marL="742950" lvl="1" indent="-285750">
              <a:buFont typeface="Wingdings" panose="05000000000000000000" pitchFamily="2" charset="2"/>
              <a:buChar char="ü"/>
            </a:pPr>
            <a:r>
              <a:rPr lang="en-US" sz="2000" dirty="0" smtClean="0"/>
              <a:t>Use a template in Word (although they can sometimes be difficult to use when typing)</a:t>
            </a:r>
          </a:p>
          <a:p>
            <a:pPr marL="742950" lvl="1" indent="-285750">
              <a:buFont typeface="Wingdings" panose="05000000000000000000" pitchFamily="2" charset="2"/>
              <a:buChar char="ü"/>
            </a:pPr>
            <a:r>
              <a:rPr lang="en-US" sz="2000" dirty="0" smtClean="0"/>
              <a:t>Use a template your teacher might provide</a:t>
            </a:r>
          </a:p>
          <a:p>
            <a:endParaRPr lang="en-US" dirty="0"/>
          </a:p>
          <a:p>
            <a:r>
              <a:rPr lang="en-US" dirty="0" smtClean="0"/>
              <a:t>	</a:t>
            </a:r>
          </a:p>
          <a:p>
            <a:pPr algn="ctr"/>
            <a:r>
              <a:rPr lang="en-US" sz="2800" dirty="0" smtClean="0"/>
              <a:t>To really get creative, check out this </a:t>
            </a:r>
            <a:r>
              <a:rPr lang="en-US" sz="2800" dirty="0" smtClean="0">
                <a:hlinkClick r:id="rId3"/>
              </a:rPr>
              <a:t>video.</a:t>
            </a:r>
            <a:endParaRPr lang="en-US" sz="2800" dirty="0" smtClean="0"/>
          </a:p>
          <a:p>
            <a:pPr algn="ctr"/>
            <a:r>
              <a:rPr lang="en-US" sz="2400" dirty="0" smtClean="0">
                <a:latin typeface="Aharoni" panose="02010803020104030203" pitchFamily="2" charset="-79"/>
                <a:cs typeface="Aharoni" panose="02010803020104030203" pitchFamily="2" charset="-79"/>
              </a:rPr>
              <a:t>Be sure to save your completed work as “Letterhead”</a:t>
            </a:r>
          </a:p>
        </p:txBody>
      </p:sp>
    </p:spTree>
    <p:extLst>
      <p:ext uri="{BB962C8B-B14F-4D97-AF65-F5344CB8AC3E}">
        <p14:creationId xmlns:p14="http://schemas.microsoft.com/office/powerpoint/2010/main" val="1271398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371600"/>
          </a:xfrm>
        </p:spPr>
        <p:txBody>
          <a:bodyPr anchor="ctr">
            <a:normAutofit/>
          </a:bodyPr>
          <a:lstStyle/>
          <a:p>
            <a:pPr algn="l"/>
            <a:r>
              <a:rPr lang="en-US" sz="4000" b="1" cap="all" dirty="0" smtClean="0">
                <a:ln w="12700">
                  <a:solidFill>
                    <a:schemeClr val="tx2">
                      <a:satMod val="155000"/>
                    </a:schemeClr>
                  </a:solidFill>
                  <a:prstDash val="solid"/>
                </a:ln>
                <a:solidFill>
                  <a:schemeClr val="tx1"/>
                </a:solidFill>
              </a:rPr>
              <a:t>Ok – Now create your personal letterhead</a:t>
            </a:r>
            <a:endParaRPr lang="en-US" cap="all" dirty="0">
              <a:solidFill>
                <a:schemeClr val="tx1"/>
              </a:solidFill>
            </a:endParaRPr>
          </a:p>
        </p:txBody>
      </p:sp>
      <p:sp>
        <p:nvSpPr>
          <p:cNvPr id="6" name="TextBox 3"/>
          <p:cNvSpPr txBox="1">
            <a:spLocks noChangeArrowheads="1"/>
          </p:cNvSpPr>
          <p:nvPr/>
        </p:nvSpPr>
        <p:spPr bwMode="auto">
          <a:xfrm>
            <a:off x="2286000" y="5486400"/>
            <a:ext cx="5410200" cy="369888"/>
          </a:xfrm>
          <a:prstGeom prst="rect">
            <a:avLst/>
          </a:prstGeom>
          <a:noFill/>
          <a:ln w="9525">
            <a:noFill/>
            <a:miter lim="800000"/>
            <a:headEnd/>
            <a:tailEnd/>
          </a:ln>
        </p:spPr>
        <p:txBody>
          <a:bodyPr>
            <a:spAutoFit/>
          </a:bodyPr>
          <a:lstStyle/>
          <a:p>
            <a:r>
              <a:rPr lang="en-US" b="1" dirty="0">
                <a:solidFill>
                  <a:schemeClr val="accent1">
                    <a:lumMod val="75000"/>
                  </a:schemeClr>
                </a:solidFill>
                <a:latin typeface="Georgia" pitchFamily="18" charset="0"/>
              </a:rPr>
              <a:t>But, </a:t>
            </a:r>
            <a:r>
              <a:rPr lang="en-US" b="1" dirty="0" smtClean="0">
                <a:solidFill>
                  <a:schemeClr val="accent1">
                    <a:lumMod val="75000"/>
                  </a:schemeClr>
                </a:solidFill>
                <a:latin typeface="Georgia" pitchFamily="18" charset="0"/>
              </a:rPr>
              <a:t>remember … </a:t>
            </a:r>
            <a:r>
              <a:rPr lang="en-US" b="1" dirty="0">
                <a:solidFill>
                  <a:schemeClr val="accent1">
                    <a:lumMod val="75000"/>
                  </a:schemeClr>
                </a:solidFill>
                <a:latin typeface="Georgia" pitchFamily="18" charset="0"/>
              </a:rPr>
              <a:t>there are no ‘rules”.</a:t>
            </a:r>
          </a:p>
        </p:txBody>
      </p:sp>
      <p:pic>
        <p:nvPicPr>
          <p:cNvPr id="1026" name="Picture 2" descr="http://chronicle.com/blogs/linguafranca/files/2012/10/Writing-writing-31277215-579-61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98" b="6190"/>
          <a:stretch/>
        </p:blipFill>
        <p:spPr bwMode="auto">
          <a:xfrm>
            <a:off x="2819400" y="1847850"/>
            <a:ext cx="3409950" cy="34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0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52800" y="2781300"/>
            <a:ext cx="5410200" cy="3238500"/>
          </a:xfrm>
        </p:spPr>
        <p:txBody>
          <a:bodyPr>
            <a:normAutofit/>
          </a:bodyPr>
          <a:lstStyle/>
          <a:p>
            <a:pPr algn="r"/>
            <a:r>
              <a:rPr lang="en-US" cap="none" dirty="0" smtClean="0">
                <a:solidFill>
                  <a:schemeClr val="tx1"/>
                </a:solidFill>
              </a:rPr>
              <a:t>Its </a:t>
            </a:r>
            <a:r>
              <a:rPr lang="en-US" cap="none" dirty="0">
                <a:solidFill>
                  <a:schemeClr val="tx1"/>
                </a:solidFill>
              </a:rPr>
              <a:t>a </a:t>
            </a:r>
            <a:r>
              <a:rPr lang="en-US" cap="none" dirty="0" smtClean="0">
                <a:solidFill>
                  <a:schemeClr val="tx1"/>
                </a:solidFill>
              </a:rPr>
              <a:t>written response</a:t>
            </a:r>
          </a:p>
          <a:p>
            <a:pPr algn="r"/>
            <a:r>
              <a:rPr lang="en-US" cap="none" dirty="0" smtClean="0">
                <a:solidFill>
                  <a:schemeClr val="tx1"/>
                </a:solidFill>
              </a:rPr>
              <a:t>That demonstrates to an employer or recruiter that you have what they need.</a:t>
            </a:r>
            <a:endParaRPr lang="en-US" cap="none" dirty="0">
              <a:solidFill>
                <a:schemeClr val="tx1"/>
              </a:solidFill>
            </a:endParaRPr>
          </a:p>
          <a:p>
            <a:pPr algn="r"/>
            <a:endParaRPr lang="en-US" cap="none" dirty="0" smtClean="0">
              <a:solidFill>
                <a:schemeClr val="tx1"/>
              </a:solidFill>
            </a:endParaRPr>
          </a:p>
          <a:p>
            <a:pPr algn="r"/>
            <a:endParaRPr lang="en-US" cap="none" dirty="0" smtClean="0">
              <a:solidFill>
                <a:schemeClr val="tx1"/>
              </a:solidFill>
            </a:endParaRPr>
          </a:p>
          <a:p>
            <a:pPr algn="r"/>
            <a:r>
              <a:rPr lang="en-US" cap="none" dirty="0">
                <a:solidFill>
                  <a:schemeClr val="tx1"/>
                </a:solidFill>
              </a:rPr>
              <a:t>Its about the recruiter’s needs.</a:t>
            </a:r>
          </a:p>
          <a:p>
            <a:pPr algn="r"/>
            <a:endParaRPr lang="en-US" cap="none" dirty="0" smtClean="0">
              <a:solidFill>
                <a:schemeClr val="tx1"/>
              </a:solidFill>
            </a:endParaRPr>
          </a:p>
          <a:p>
            <a:pPr algn="r"/>
            <a:endParaRPr lang="en-US" cap="none" dirty="0" smtClean="0">
              <a:solidFill>
                <a:schemeClr val="tx1"/>
              </a:solidFill>
            </a:endParaRPr>
          </a:p>
          <a:p>
            <a:pPr algn="r"/>
            <a:r>
              <a:rPr lang="en-US" cap="none" dirty="0" smtClean="0">
                <a:solidFill>
                  <a:schemeClr val="tx1"/>
                </a:solidFill>
              </a:rPr>
              <a:t>It’s </a:t>
            </a:r>
            <a:r>
              <a:rPr lang="en-US" cap="none" dirty="0">
                <a:solidFill>
                  <a:schemeClr val="tx1"/>
                </a:solidFill>
              </a:rPr>
              <a:t>a </a:t>
            </a:r>
            <a:r>
              <a:rPr lang="en-US" cap="none" dirty="0" smtClean="0">
                <a:solidFill>
                  <a:schemeClr val="tx1"/>
                </a:solidFill>
              </a:rPr>
              <a:t>tailored marketing </a:t>
            </a:r>
            <a:r>
              <a:rPr lang="en-US" cap="none" dirty="0">
                <a:solidFill>
                  <a:schemeClr val="tx1"/>
                </a:solidFill>
              </a:rPr>
              <a:t>document</a:t>
            </a:r>
            <a:r>
              <a:rPr lang="en-US" cap="none" dirty="0" smtClean="0">
                <a:solidFill>
                  <a:schemeClr val="tx1"/>
                </a:solidFill>
              </a:rPr>
              <a:t>.</a:t>
            </a:r>
            <a:endParaRPr lang="en-US" cap="none" dirty="0">
              <a:solidFill>
                <a:schemeClr val="tx1"/>
              </a:solidFill>
            </a:endParaRPr>
          </a:p>
          <a:p>
            <a:endParaRPr lang="en-US" cap="none" dirty="0">
              <a:solidFill>
                <a:schemeClr val="tx1"/>
              </a:solidFill>
            </a:endParaRPr>
          </a:p>
          <a:p>
            <a:endParaRPr lang="en-US" cap="none" dirty="0" smtClean="0">
              <a:solidFill>
                <a:schemeClr val="tx1"/>
              </a:solidFill>
            </a:endParaRPr>
          </a:p>
          <a:p>
            <a:endParaRPr lang="en-US" cap="none" dirty="0">
              <a:solidFill>
                <a:schemeClr val="tx1"/>
              </a:solidFill>
            </a:endParaRPr>
          </a:p>
        </p:txBody>
      </p:sp>
      <p:sp>
        <p:nvSpPr>
          <p:cNvPr id="3" name="Title 2"/>
          <p:cNvSpPr>
            <a:spLocks noGrp="1"/>
          </p:cNvSpPr>
          <p:nvPr>
            <p:ph type="title"/>
          </p:nvPr>
        </p:nvSpPr>
        <p:spPr>
          <a:xfrm>
            <a:off x="762000" y="381000"/>
            <a:ext cx="7772400" cy="1676400"/>
          </a:xfrm>
        </p:spPr>
        <p:txBody>
          <a:bodyPr anchor="ctr">
            <a:normAutofit/>
          </a:bodyPr>
          <a:lstStyle/>
          <a:p>
            <a:pPr algn="r"/>
            <a:r>
              <a:rPr lang="en-US" sz="3600" b="1" cap="all" dirty="0">
                <a:ln w="12700">
                  <a:solidFill>
                    <a:schemeClr val="tx2">
                      <a:satMod val="155000"/>
                    </a:schemeClr>
                  </a:solidFill>
                  <a:prstDash val="solid"/>
                </a:ln>
                <a:solidFill>
                  <a:schemeClr val="bg1"/>
                </a:solidFill>
              </a:rPr>
              <a:t>What is </a:t>
            </a:r>
            <a:r>
              <a:rPr lang="en-US" sz="3600" b="1" cap="all" dirty="0" smtClean="0">
                <a:ln w="12700">
                  <a:solidFill>
                    <a:schemeClr val="tx2">
                      <a:satMod val="155000"/>
                    </a:schemeClr>
                  </a:solidFill>
                  <a:prstDash val="solid"/>
                </a:ln>
                <a:solidFill>
                  <a:schemeClr val="bg1"/>
                </a:solidFill>
              </a:rPr>
              <a:t>a </a:t>
            </a:r>
            <a:r>
              <a:rPr lang="en-US" sz="3600" b="1" cap="all" dirty="0">
                <a:ln w="12700">
                  <a:solidFill>
                    <a:schemeClr val="tx2">
                      <a:satMod val="155000"/>
                    </a:schemeClr>
                  </a:solidFill>
                  <a:prstDash val="solid"/>
                </a:ln>
                <a:solidFill>
                  <a:schemeClr val="bg1"/>
                </a:solidFill>
              </a:rPr>
              <a:t>resume</a:t>
            </a:r>
            <a:r>
              <a:rPr lang="en-US" sz="3600" b="1" cap="all" dirty="0" smtClean="0">
                <a:ln w="12700">
                  <a:solidFill>
                    <a:schemeClr val="tx2">
                      <a:satMod val="155000"/>
                    </a:schemeClr>
                  </a:solidFill>
                  <a:prstDash val="solid"/>
                </a:ln>
                <a:solidFill>
                  <a:schemeClr val="bg1"/>
                </a:solidFill>
              </a:rPr>
              <a:t>?</a:t>
            </a:r>
            <a:r>
              <a:rPr lang="en-US" sz="5400" b="1" cap="all"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r>
            <a:br>
              <a:rPr lang="en-US" sz="5400" b="1" cap="all"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br>
            <a:r>
              <a:rPr lang="en-US" sz="3100" dirty="0">
                <a:solidFill>
                  <a:schemeClr val="bg1"/>
                </a:solidFill>
              </a:rPr>
              <a:t>Believe it or not, its </a:t>
            </a:r>
            <a:r>
              <a:rPr lang="en-US" sz="3100" dirty="0" smtClean="0">
                <a:solidFill>
                  <a:schemeClr val="bg1"/>
                </a:solidFill>
              </a:rPr>
              <a:t>so </a:t>
            </a:r>
            <a:r>
              <a:rPr lang="en-US" sz="3100" b="1" u="sng" dirty="0">
                <a:solidFill>
                  <a:schemeClr val="bg1"/>
                </a:solidFill>
              </a:rPr>
              <a:t>NOT</a:t>
            </a:r>
            <a:r>
              <a:rPr lang="en-US" sz="3100" dirty="0">
                <a:solidFill>
                  <a:schemeClr val="bg1"/>
                </a:solidFill>
              </a:rPr>
              <a:t> about </a:t>
            </a:r>
            <a:r>
              <a:rPr lang="en-US" sz="3100" dirty="0" smtClean="0">
                <a:solidFill>
                  <a:schemeClr val="bg1"/>
                </a:solidFill>
              </a:rPr>
              <a:t>you….</a:t>
            </a:r>
            <a:endParaRPr lang="en-US" sz="5400" b="1" cap="all"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1026" name="Picture 2" descr="http://cdn.toonvectors.com/images/35/16044/toonvectors-16044-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14600"/>
            <a:ext cx="3429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846083"/>
            <a:ext cx="2667000" cy="5316652"/>
          </a:xfrm>
        </p:spPr>
        <p:txBody>
          <a:bodyPr>
            <a:normAutofit/>
          </a:bodyPr>
          <a:lstStyle/>
          <a:p>
            <a:pPr algn="ctr" fontAlgn="auto">
              <a:defRPr/>
            </a:pPr>
            <a:endParaRPr lang="en-US" sz="1400" i="1" dirty="0" smtClean="0">
              <a:solidFill>
                <a:schemeClr val="bg2">
                  <a:lumMod val="20000"/>
                  <a:lumOff val="80000"/>
                </a:schemeClr>
              </a:solidFill>
            </a:endParaRPr>
          </a:p>
          <a:p>
            <a:pPr algn="ctr" fontAlgn="auto">
              <a:defRPr/>
            </a:pPr>
            <a:endParaRPr lang="en-US" dirty="0" smtClean="0">
              <a:solidFill>
                <a:schemeClr val="tx2">
                  <a:lumMod val="75000"/>
                </a:schemeClr>
              </a:solidFill>
            </a:endParaRPr>
          </a:p>
          <a:p>
            <a:pPr algn="ctr" fontAlgn="auto">
              <a:defRPr/>
            </a:pPr>
            <a:r>
              <a:rPr lang="en-US" sz="2800" b="1" dirty="0" smtClean="0">
                <a:solidFill>
                  <a:schemeClr val="bg1"/>
                </a:solidFill>
              </a:rPr>
              <a:t>  </a:t>
            </a:r>
          </a:p>
          <a:p>
            <a:pPr algn="ctr" fontAlgn="auto">
              <a:defRPr/>
            </a:pPr>
            <a:r>
              <a:rPr lang="en-US" sz="2800" b="1" dirty="0" smtClean="0">
                <a:solidFill>
                  <a:schemeClr val="bg1"/>
                </a:solidFill>
              </a:rPr>
              <a:t>Next ..</a:t>
            </a:r>
          </a:p>
          <a:p>
            <a:pPr algn="ctr" fontAlgn="auto">
              <a:defRPr/>
            </a:pPr>
            <a:r>
              <a:rPr lang="en-US" sz="2800" b="1" dirty="0" smtClean="0">
                <a:solidFill>
                  <a:schemeClr val="bg1"/>
                </a:solidFill>
              </a:rPr>
              <a:t>Organize your personal information </a:t>
            </a:r>
            <a:endParaRPr lang="en-US" sz="2800" b="1" dirty="0">
              <a:solidFill>
                <a:schemeClr val="bg1"/>
              </a:solidFill>
            </a:endParaRPr>
          </a:p>
        </p:txBody>
      </p:sp>
      <p:sp>
        <p:nvSpPr>
          <p:cNvPr id="6" name="TextBox 5"/>
          <p:cNvSpPr txBox="1"/>
          <p:nvPr/>
        </p:nvSpPr>
        <p:spPr>
          <a:xfrm>
            <a:off x="3200400" y="838200"/>
            <a:ext cx="5528930" cy="5324535"/>
          </a:xfrm>
          <a:prstGeom prst="rect">
            <a:avLst/>
          </a:prstGeom>
          <a:noFill/>
        </p:spPr>
        <p:txBody>
          <a:bodyPr wrap="square" rtlCol="0">
            <a:spAutoFit/>
          </a:bodyPr>
          <a:lstStyle/>
          <a:p>
            <a:pPr marL="285750" indent="-285750">
              <a:buFont typeface="Wingdings" panose="05000000000000000000" pitchFamily="2" charset="2"/>
              <a:buChar char="ü"/>
            </a:pPr>
            <a:r>
              <a:rPr lang="en-US" sz="2000" i="1" dirty="0" smtClean="0"/>
              <a:t>Get it all together:</a:t>
            </a:r>
          </a:p>
          <a:p>
            <a:pPr marL="800100" lvl="1" indent="-342900">
              <a:buFont typeface="Wingdings" panose="05000000000000000000" pitchFamily="2" charset="2"/>
              <a:buChar char="q"/>
            </a:pPr>
            <a:r>
              <a:rPr lang="en-US" sz="2000" dirty="0" smtClean="0">
                <a:latin typeface="+mj-lt"/>
              </a:rPr>
              <a:t>Work </a:t>
            </a:r>
            <a:r>
              <a:rPr lang="en-US" sz="2000" dirty="0">
                <a:latin typeface="+mj-lt"/>
              </a:rPr>
              <a:t>history – including babysitting; mowing lawns; raking leaves; etc.</a:t>
            </a:r>
          </a:p>
          <a:p>
            <a:pPr marL="1257300" lvl="2" indent="-342900">
              <a:buFont typeface="Wingdings" panose="05000000000000000000" pitchFamily="2" charset="2"/>
              <a:buChar char="v"/>
            </a:pPr>
            <a:r>
              <a:rPr lang="en-US" sz="2000" dirty="0">
                <a:latin typeface="+mj-lt"/>
              </a:rPr>
              <a:t>Be sure to have complete </a:t>
            </a:r>
            <a:r>
              <a:rPr lang="en-US" sz="2000" dirty="0" smtClean="0">
                <a:latin typeface="+mj-lt"/>
              </a:rPr>
              <a:t>addresses,  phone numbers </a:t>
            </a:r>
            <a:r>
              <a:rPr lang="en-US" sz="2000" dirty="0">
                <a:latin typeface="+mj-lt"/>
              </a:rPr>
              <a:t>and who to </a:t>
            </a:r>
            <a:r>
              <a:rPr lang="en-US" sz="2000" dirty="0" smtClean="0">
                <a:latin typeface="+mj-lt"/>
              </a:rPr>
              <a:t>contact</a:t>
            </a:r>
          </a:p>
          <a:p>
            <a:pPr marL="1257300" lvl="2" indent="-342900">
              <a:buFont typeface="Wingdings" panose="05000000000000000000" pitchFamily="2" charset="2"/>
              <a:buChar char="v"/>
            </a:pPr>
            <a:r>
              <a:rPr lang="en-US" sz="2000" dirty="0" smtClean="0">
                <a:latin typeface="+mj-lt"/>
              </a:rPr>
              <a:t>Write down details of each of your duties at each job</a:t>
            </a:r>
            <a:endParaRPr lang="en-US" sz="2000" dirty="0">
              <a:latin typeface="+mj-lt"/>
            </a:endParaRPr>
          </a:p>
          <a:p>
            <a:pPr marL="800100" lvl="1" indent="-342900">
              <a:buFont typeface="Wingdings" panose="05000000000000000000" pitchFamily="2" charset="2"/>
              <a:buChar char="q"/>
            </a:pPr>
            <a:r>
              <a:rPr lang="en-US" sz="2000" dirty="0" smtClean="0">
                <a:latin typeface="+mj-lt"/>
              </a:rPr>
              <a:t>Volunteer work</a:t>
            </a:r>
          </a:p>
          <a:p>
            <a:pPr marL="1257300" lvl="2" indent="-342900">
              <a:buFont typeface="Wingdings" panose="05000000000000000000" pitchFamily="2" charset="2"/>
              <a:buChar char="v"/>
            </a:pPr>
            <a:r>
              <a:rPr lang="en-US" sz="2000" dirty="0" smtClean="0">
                <a:latin typeface="+mj-lt"/>
              </a:rPr>
              <a:t>Be detailed about all of the activities and duties you performed</a:t>
            </a:r>
            <a:endParaRPr lang="en-US" sz="2000" dirty="0">
              <a:latin typeface="+mj-lt"/>
            </a:endParaRPr>
          </a:p>
          <a:p>
            <a:pPr marL="800100" lvl="1" indent="-342900">
              <a:buFont typeface="Wingdings" panose="05000000000000000000" pitchFamily="2" charset="2"/>
              <a:buChar char="q"/>
            </a:pPr>
            <a:r>
              <a:rPr lang="en-US" sz="2000" dirty="0" smtClean="0">
                <a:latin typeface="+mj-lt"/>
              </a:rPr>
              <a:t>Leadership  positions – what did you lead and what did you do?</a:t>
            </a:r>
            <a:endParaRPr lang="en-US" sz="2000" dirty="0">
              <a:latin typeface="+mj-lt"/>
            </a:endParaRPr>
          </a:p>
          <a:p>
            <a:pPr marL="800100" lvl="1" indent="-342900">
              <a:buFont typeface="Wingdings" panose="05000000000000000000" pitchFamily="2" charset="2"/>
              <a:buChar char="q"/>
            </a:pPr>
            <a:r>
              <a:rPr lang="en-US" sz="2000" dirty="0" smtClean="0">
                <a:latin typeface="+mj-lt"/>
              </a:rPr>
              <a:t>Sports activities – Captain position?  Team work?  Time management?</a:t>
            </a:r>
            <a:endParaRPr lang="en-US" sz="2000" dirty="0">
              <a:latin typeface="+mj-lt"/>
            </a:endParaRPr>
          </a:p>
          <a:p>
            <a:pPr marL="800100" lvl="1" indent="-342900">
              <a:buFont typeface="Wingdings" panose="05000000000000000000" pitchFamily="2" charset="2"/>
              <a:buChar char="q"/>
            </a:pPr>
            <a:r>
              <a:rPr lang="en-US" sz="2000" dirty="0">
                <a:latin typeface="+mj-lt"/>
              </a:rPr>
              <a:t>Awards and certifications </a:t>
            </a:r>
            <a:endParaRPr lang="en-US" sz="2000" dirty="0" smtClean="0">
              <a:latin typeface="+mj-lt"/>
            </a:endParaRPr>
          </a:p>
          <a:p>
            <a:pPr marL="800100" lvl="1" indent="-342900">
              <a:buFont typeface="Wingdings" panose="05000000000000000000" pitchFamily="2" charset="2"/>
              <a:buChar char="q"/>
            </a:pPr>
            <a:r>
              <a:rPr lang="en-US" sz="2000" dirty="0" smtClean="0">
                <a:latin typeface="+mj-lt"/>
              </a:rPr>
              <a:t>References-ASK FIRST!!!  List Name and phone number – have at least 3</a:t>
            </a:r>
            <a:endParaRPr lang="en-US" sz="2400" dirty="0" smtClean="0">
              <a:latin typeface="+mj-lt"/>
              <a:cs typeface="Aharoni" panose="02010803020104030203" pitchFamily="2" charset="-79"/>
            </a:endParaRPr>
          </a:p>
        </p:txBody>
      </p:sp>
    </p:spTree>
    <p:extLst>
      <p:ext uri="{BB962C8B-B14F-4D97-AF65-F5344CB8AC3E}">
        <p14:creationId xmlns:p14="http://schemas.microsoft.com/office/powerpoint/2010/main" val="1177687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846083"/>
            <a:ext cx="2667000" cy="5316652"/>
          </a:xfrm>
        </p:spPr>
        <p:txBody>
          <a:bodyPr>
            <a:normAutofit/>
          </a:bodyPr>
          <a:lstStyle/>
          <a:p>
            <a:pPr algn="ctr" fontAlgn="auto">
              <a:defRPr/>
            </a:pPr>
            <a:endParaRPr lang="en-US" sz="1400" i="1" dirty="0" smtClean="0">
              <a:solidFill>
                <a:schemeClr val="bg2">
                  <a:lumMod val="20000"/>
                  <a:lumOff val="80000"/>
                </a:schemeClr>
              </a:solidFill>
            </a:endParaRPr>
          </a:p>
          <a:p>
            <a:pPr algn="ctr" fontAlgn="auto">
              <a:defRPr/>
            </a:pPr>
            <a:endParaRPr lang="en-US" dirty="0" smtClean="0">
              <a:solidFill>
                <a:schemeClr val="tx2">
                  <a:lumMod val="75000"/>
                </a:schemeClr>
              </a:solidFill>
            </a:endParaRPr>
          </a:p>
          <a:p>
            <a:pPr algn="ctr" fontAlgn="auto">
              <a:defRPr/>
            </a:pPr>
            <a:r>
              <a:rPr lang="en-US" sz="2800" b="1" dirty="0" smtClean="0">
                <a:solidFill>
                  <a:schemeClr val="bg1"/>
                </a:solidFill>
              </a:rPr>
              <a:t>  </a:t>
            </a:r>
          </a:p>
          <a:p>
            <a:pPr algn="ctr" fontAlgn="auto">
              <a:defRPr/>
            </a:pPr>
            <a:r>
              <a:rPr lang="en-US" sz="2800" b="1" dirty="0" smtClean="0">
                <a:solidFill>
                  <a:schemeClr val="bg1"/>
                </a:solidFill>
              </a:rPr>
              <a:t>Next ..</a:t>
            </a:r>
          </a:p>
          <a:p>
            <a:pPr algn="ctr" fontAlgn="auto">
              <a:defRPr/>
            </a:pPr>
            <a:r>
              <a:rPr lang="en-US" sz="2800" b="1" smtClean="0">
                <a:solidFill>
                  <a:schemeClr val="bg1"/>
                </a:solidFill>
              </a:rPr>
              <a:t>Your References</a:t>
            </a:r>
            <a:endParaRPr lang="en-US" sz="2800" b="1" dirty="0">
              <a:solidFill>
                <a:schemeClr val="bg1"/>
              </a:solidFill>
            </a:endParaRPr>
          </a:p>
        </p:txBody>
      </p:sp>
      <p:sp>
        <p:nvSpPr>
          <p:cNvPr id="6" name="TextBox 5"/>
          <p:cNvSpPr txBox="1"/>
          <p:nvPr/>
        </p:nvSpPr>
        <p:spPr>
          <a:xfrm>
            <a:off x="3200400" y="838200"/>
            <a:ext cx="5528930" cy="4955203"/>
          </a:xfrm>
          <a:prstGeom prst="rect">
            <a:avLst/>
          </a:prstGeom>
          <a:noFill/>
        </p:spPr>
        <p:txBody>
          <a:bodyPr wrap="square" rtlCol="0">
            <a:spAutoFit/>
          </a:bodyPr>
          <a:lstStyle/>
          <a:p>
            <a:r>
              <a:rPr lang="en-US" sz="2400" i="1" dirty="0" smtClean="0"/>
              <a:t>More about References</a:t>
            </a:r>
          </a:p>
          <a:p>
            <a:pPr marL="285750" indent="-285750">
              <a:buFont typeface="Wingdings" panose="05000000000000000000" pitchFamily="2" charset="2"/>
              <a:buChar char="ü"/>
            </a:pPr>
            <a:endParaRPr lang="en-US" sz="2000" i="1" dirty="0"/>
          </a:p>
          <a:p>
            <a:r>
              <a:rPr lang="en-US" sz="2400" dirty="0" smtClean="0">
                <a:hlinkClick r:id="rId3"/>
              </a:rPr>
              <a:t>VIDEO </a:t>
            </a:r>
            <a:r>
              <a:rPr lang="en-US" sz="2400" dirty="0" smtClean="0"/>
              <a:t>  &amp; </a:t>
            </a:r>
            <a:r>
              <a:rPr lang="en-US" sz="2400" dirty="0" smtClean="0">
                <a:hlinkClick r:id="rId4"/>
              </a:rPr>
              <a:t>Article</a:t>
            </a:r>
            <a:endParaRPr lang="en-US" sz="2400" dirty="0" smtClean="0"/>
          </a:p>
          <a:p>
            <a:endParaRPr lang="en-US" sz="2800" dirty="0"/>
          </a:p>
          <a:p>
            <a:r>
              <a:rPr lang="en-US" sz="2800" dirty="0" smtClean="0"/>
              <a:t>Other things to remember:</a:t>
            </a:r>
          </a:p>
          <a:p>
            <a:pPr marL="342900" indent="-342900">
              <a:buFont typeface="Wingdings" panose="05000000000000000000" pitchFamily="2" charset="2"/>
              <a:buChar char="ü"/>
            </a:pPr>
            <a:r>
              <a:rPr lang="en-US" sz="2400" dirty="0" smtClean="0"/>
              <a:t>Ask if you can use a person as a reference first</a:t>
            </a:r>
          </a:p>
          <a:p>
            <a:pPr marL="342900" indent="-342900">
              <a:buFont typeface="Wingdings" panose="05000000000000000000" pitchFamily="2" charset="2"/>
              <a:buChar char="ü"/>
            </a:pPr>
            <a:r>
              <a:rPr lang="en-US" sz="2400" dirty="0" smtClean="0"/>
              <a:t>Use professionals, teachers, pastors, other people who can speak to your work ethic and personal attributes.</a:t>
            </a:r>
          </a:p>
          <a:p>
            <a:pPr marL="342900" indent="-342900">
              <a:buFont typeface="Wingdings" panose="05000000000000000000" pitchFamily="2" charset="2"/>
              <a:buChar char="ü"/>
            </a:pPr>
            <a:r>
              <a:rPr lang="en-US" sz="2400" dirty="0" smtClean="0"/>
              <a:t>DO NOT use family members or friends or someone who might not give you a good reference</a:t>
            </a:r>
          </a:p>
        </p:txBody>
      </p:sp>
    </p:spTree>
    <p:extLst>
      <p:ext uri="{BB962C8B-B14F-4D97-AF65-F5344CB8AC3E}">
        <p14:creationId xmlns:p14="http://schemas.microsoft.com/office/powerpoint/2010/main" val="220522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846083"/>
            <a:ext cx="2667000" cy="5316652"/>
          </a:xfrm>
        </p:spPr>
        <p:txBody>
          <a:bodyPr>
            <a:normAutofit/>
          </a:bodyPr>
          <a:lstStyle/>
          <a:p>
            <a:pPr algn="ctr" fontAlgn="auto">
              <a:defRPr/>
            </a:pPr>
            <a:endParaRPr lang="en-US" sz="1400" i="1" dirty="0" smtClean="0">
              <a:solidFill>
                <a:schemeClr val="bg2">
                  <a:lumMod val="20000"/>
                  <a:lumOff val="80000"/>
                </a:schemeClr>
              </a:solidFill>
            </a:endParaRPr>
          </a:p>
          <a:p>
            <a:pPr algn="ctr" fontAlgn="auto">
              <a:defRPr/>
            </a:pPr>
            <a:endParaRPr lang="en-US" dirty="0" smtClean="0">
              <a:solidFill>
                <a:schemeClr val="tx2">
                  <a:lumMod val="75000"/>
                </a:schemeClr>
              </a:solidFill>
            </a:endParaRPr>
          </a:p>
          <a:p>
            <a:pPr algn="ctr" fontAlgn="auto">
              <a:defRPr/>
            </a:pPr>
            <a:r>
              <a:rPr lang="en-US" sz="2800" b="1" dirty="0" smtClean="0">
                <a:solidFill>
                  <a:schemeClr val="bg1"/>
                </a:solidFill>
              </a:rPr>
              <a:t>  </a:t>
            </a:r>
          </a:p>
          <a:p>
            <a:pPr algn="ctr" fontAlgn="auto">
              <a:defRPr/>
            </a:pPr>
            <a:r>
              <a:rPr lang="en-US" sz="2800" b="1" dirty="0" smtClean="0">
                <a:solidFill>
                  <a:schemeClr val="bg1"/>
                </a:solidFill>
              </a:rPr>
              <a:t>Next ..</a:t>
            </a:r>
          </a:p>
          <a:p>
            <a:pPr algn="ctr" fontAlgn="auto">
              <a:defRPr/>
            </a:pPr>
            <a:r>
              <a:rPr lang="en-US" sz="2800" b="1" smtClean="0">
                <a:solidFill>
                  <a:schemeClr val="bg1"/>
                </a:solidFill>
              </a:rPr>
              <a:t>Your References</a:t>
            </a:r>
            <a:endParaRPr lang="en-US" sz="2800" b="1" dirty="0">
              <a:solidFill>
                <a:schemeClr val="bg1"/>
              </a:solidFill>
            </a:endParaRPr>
          </a:p>
        </p:txBody>
      </p:sp>
      <p:sp>
        <p:nvSpPr>
          <p:cNvPr id="6" name="TextBox 5"/>
          <p:cNvSpPr txBox="1"/>
          <p:nvPr/>
        </p:nvSpPr>
        <p:spPr>
          <a:xfrm>
            <a:off x="3200400" y="838200"/>
            <a:ext cx="5528930" cy="4955203"/>
          </a:xfrm>
          <a:prstGeom prst="rect">
            <a:avLst/>
          </a:prstGeom>
          <a:noFill/>
        </p:spPr>
        <p:txBody>
          <a:bodyPr wrap="square" rtlCol="0">
            <a:spAutoFit/>
          </a:bodyPr>
          <a:lstStyle/>
          <a:p>
            <a:r>
              <a:rPr lang="en-US" sz="2400" i="1" dirty="0" smtClean="0"/>
              <a:t>More about References</a:t>
            </a:r>
          </a:p>
          <a:p>
            <a:pPr marL="285750" indent="-285750">
              <a:buFont typeface="Wingdings" panose="05000000000000000000" pitchFamily="2" charset="2"/>
              <a:buChar char="ü"/>
            </a:pPr>
            <a:endParaRPr lang="en-US" sz="2000" i="1" dirty="0"/>
          </a:p>
          <a:p>
            <a:r>
              <a:rPr lang="en-US" sz="2400" dirty="0" smtClean="0">
                <a:hlinkClick r:id="rId3"/>
              </a:rPr>
              <a:t>VIDEO </a:t>
            </a:r>
            <a:r>
              <a:rPr lang="en-US" sz="2400" dirty="0" smtClean="0"/>
              <a:t>  &amp; </a:t>
            </a:r>
            <a:r>
              <a:rPr lang="en-US" sz="2400" dirty="0" smtClean="0">
                <a:hlinkClick r:id="rId4"/>
              </a:rPr>
              <a:t>Article</a:t>
            </a:r>
            <a:endParaRPr lang="en-US" sz="2400" dirty="0" smtClean="0"/>
          </a:p>
          <a:p>
            <a:endParaRPr lang="en-US" sz="2800" dirty="0"/>
          </a:p>
          <a:p>
            <a:r>
              <a:rPr lang="en-US" sz="2800" dirty="0" smtClean="0"/>
              <a:t>Other things to remember:</a:t>
            </a:r>
          </a:p>
          <a:p>
            <a:pPr marL="342900" indent="-342900">
              <a:buFont typeface="Wingdings" panose="05000000000000000000" pitchFamily="2" charset="2"/>
              <a:buChar char="ü"/>
            </a:pPr>
            <a:r>
              <a:rPr lang="en-US" sz="2400" dirty="0" smtClean="0"/>
              <a:t>Ask if you can use a person as a reference first</a:t>
            </a:r>
          </a:p>
          <a:p>
            <a:pPr marL="342900" indent="-342900">
              <a:buFont typeface="Wingdings" panose="05000000000000000000" pitchFamily="2" charset="2"/>
              <a:buChar char="ü"/>
            </a:pPr>
            <a:r>
              <a:rPr lang="en-US" sz="2400" dirty="0" smtClean="0"/>
              <a:t>Use professionals, teachers, pastors, other people who can speak to your work ethic and personal attributes.</a:t>
            </a:r>
          </a:p>
          <a:p>
            <a:pPr marL="342900" indent="-342900">
              <a:buFont typeface="Wingdings" panose="05000000000000000000" pitchFamily="2" charset="2"/>
              <a:buChar char="ü"/>
            </a:pPr>
            <a:r>
              <a:rPr lang="en-US" sz="2400" dirty="0" smtClean="0"/>
              <a:t>DO NOT use family members or friends or someone who might not give you a good reference</a:t>
            </a:r>
          </a:p>
        </p:txBody>
      </p:sp>
    </p:spTree>
    <p:extLst>
      <p:ext uri="{BB962C8B-B14F-4D97-AF65-F5344CB8AC3E}">
        <p14:creationId xmlns:p14="http://schemas.microsoft.com/office/powerpoint/2010/main" val="347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924800" cy="1371600"/>
          </a:xfrm>
        </p:spPr>
        <p:txBody>
          <a:bodyPr anchor="ctr">
            <a:normAutofit/>
          </a:bodyPr>
          <a:lstStyle/>
          <a:p>
            <a:pPr algn="l"/>
            <a:r>
              <a:rPr lang="en-US" sz="4000" b="1" cap="all" dirty="0" smtClean="0">
                <a:ln w="12700">
                  <a:solidFill>
                    <a:schemeClr val="tx2">
                      <a:satMod val="155000"/>
                    </a:schemeClr>
                  </a:solidFill>
                  <a:prstDash val="solid"/>
                </a:ln>
                <a:solidFill>
                  <a:schemeClr val="tx1"/>
                </a:solidFill>
              </a:rPr>
              <a:t>Putting it all together</a:t>
            </a:r>
            <a:endParaRPr lang="en-US" cap="all" dirty="0">
              <a:solidFill>
                <a:schemeClr val="tx1"/>
              </a:solidFill>
            </a:endParaRPr>
          </a:p>
        </p:txBody>
      </p:sp>
      <p:sp>
        <p:nvSpPr>
          <p:cNvPr id="6" name="TextBox 3"/>
          <p:cNvSpPr txBox="1">
            <a:spLocks noChangeArrowheads="1"/>
          </p:cNvSpPr>
          <p:nvPr/>
        </p:nvSpPr>
        <p:spPr bwMode="auto">
          <a:xfrm>
            <a:off x="2286000" y="5486400"/>
            <a:ext cx="5410200" cy="738664"/>
          </a:xfrm>
          <a:prstGeom prst="rect">
            <a:avLst/>
          </a:prstGeom>
          <a:noFill/>
          <a:ln w="9525">
            <a:noFill/>
            <a:miter lim="800000"/>
            <a:headEnd/>
            <a:tailEnd/>
          </a:ln>
        </p:spPr>
        <p:txBody>
          <a:bodyPr>
            <a:spAutoFit/>
          </a:bodyPr>
          <a:lstStyle/>
          <a:p>
            <a:pPr algn="ctr"/>
            <a:r>
              <a:rPr lang="en-US" b="1" dirty="0" smtClean="0">
                <a:solidFill>
                  <a:schemeClr val="accent1">
                    <a:lumMod val="75000"/>
                  </a:schemeClr>
                </a:solidFill>
                <a:latin typeface="Georgia" pitchFamily="18" charset="0"/>
              </a:rPr>
              <a:t>Using Key Words and Your Skills to </a:t>
            </a:r>
            <a:r>
              <a:rPr lang="en-US" sz="2400" b="1" dirty="0" smtClean="0">
                <a:solidFill>
                  <a:srgbClr val="FFC000"/>
                </a:solidFill>
                <a:effectLst>
                  <a:outerShdw blurRad="38100" dist="38100" dir="2700000" algn="tl">
                    <a:srgbClr val="000000">
                      <a:alpha val="43137"/>
                    </a:srgbClr>
                  </a:outerShdw>
                </a:effectLst>
                <a:latin typeface="Georgia" pitchFamily="18" charset="0"/>
              </a:rPr>
              <a:t>Customize</a:t>
            </a:r>
            <a:endParaRPr lang="en-US" sz="2400" b="1" dirty="0">
              <a:solidFill>
                <a:srgbClr val="FFC000"/>
              </a:solidFill>
              <a:effectLst>
                <a:outerShdw blurRad="38100" dist="38100" dir="2700000" algn="tl">
                  <a:srgbClr val="000000">
                    <a:alpha val="43137"/>
                  </a:srgbClr>
                </a:outerShdw>
              </a:effectLst>
              <a:latin typeface="Georgia" pitchFamily="18" charset="0"/>
            </a:endParaRPr>
          </a:p>
        </p:txBody>
      </p:sp>
      <p:pic>
        <p:nvPicPr>
          <p:cNvPr id="1026" name="Picture 2" descr="http://chronicle.com/blogs/linguafranca/files/2012/10/Writing-writing-31277215-579-61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98" b="6190"/>
          <a:stretch/>
        </p:blipFill>
        <p:spPr bwMode="auto">
          <a:xfrm>
            <a:off x="2819400" y="1847850"/>
            <a:ext cx="3409950" cy="34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205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Open the job </a:t>
            </a:r>
            <a:r>
              <a:rPr lang="en-US" dirty="0" err="1" smtClean="0"/>
              <a:t>announcemeNt</a:t>
            </a:r>
            <a:endParaRPr lang="en-US" dirty="0"/>
          </a:p>
        </p:txBody>
      </p:sp>
      <p:pic>
        <p:nvPicPr>
          <p:cNvPr id="4" name="Picture 3"/>
          <p:cNvPicPr>
            <a:picLocks noChangeAspect="1"/>
          </p:cNvPicPr>
          <p:nvPr/>
        </p:nvPicPr>
        <p:blipFill rotWithShape="1">
          <a:blip r:embed="rId2"/>
          <a:srcRect l="21163" t="21171" r="20536" b="10080"/>
          <a:stretch/>
        </p:blipFill>
        <p:spPr>
          <a:xfrm>
            <a:off x="2688139" y="2406651"/>
            <a:ext cx="5164754" cy="3424171"/>
          </a:xfrm>
          <a:prstGeom prst="rect">
            <a:avLst/>
          </a:prstGeom>
        </p:spPr>
      </p:pic>
    </p:spTree>
    <p:extLst>
      <p:ext uri="{BB962C8B-B14F-4D97-AF65-F5344CB8AC3E}">
        <p14:creationId xmlns:p14="http://schemas.microsoft.com/office/powerpoint/2010/main" val="1981858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00" y="857251"/>
            <a:ext cx="7598569" cy="1092200"/>
          </a:xfrm>
        </p:spPr>
        <p:txBody>
          <a:bodyPr/>
          <a:lstStyle/>
          <a:p>
            <a:r>
              <a:rPr lang="en-US" dirty="0" smtClean="0"/>
              <a:t>Step 2:  Highlight the </a:t>
            </a:r>
            <a:r>
              <a:rPr lang="en-US" b="1" u="sng" dirty="0" smtClean="0">
                <a:solidFill>
                  <a:srgbClr val="FF0000"/>
                </a:solidFill>
              </a:rPr>
              <a:t>KEYWORDS</a:t>
            </a:r>
            <a:endParaRPr lang="en-US" b="1" u="sng" dirty="0">
              <a:solidFill>
                <a:srgbClr val="FF0000"/>
              </a:solidFill>
            </a:endParaRPr>
          </a:p>
        </p:txBody>
      </p:sp>
      <p:pic>
        <p:nvPicPr>
          <p:cNvPr id="3" name="Picture 2"/>
          <p:cNvPicPr>
            <a:picLocks noChangeAspect="1"/>
          </p:cNvPicPr>
          <p:nvPr/>
        </p:nvPicPr>
        <p:blipFill rotWithShape="1">
          <a:blip r:embed="rId2"/>
          <a:srcRect l="18193" t="11401" r="22714" b="14831"/>
          <a:stretch/>
        </p:blipFill>
        <p:spPr>
          <a:xfrm>
            <a:off x="2020840" y="1949451"/>
            <a:ext cx="5504006" cy="3862946"/>
          </a:xfrm>
          <a:prstGeom prst="rect">
            <a:avLst/>
          </a:prstGeom>
        </p:spPr>
      </p:pic>
      <p:sp>
        <p:nvSpPr>
          <p:cNvPr id="5" name="Notched Right Arrow 4"/>
          <p:cNvSpPr/>
          <p:nvPr/>
        </p:nvSpPr>
        <p:spPr>
          <a:xfrm rot="19303053">
            <a:off x="2368114" y="2040537"/>
            <a:ext cx="425018" cy="37734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1186432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00" y="857250"/>
            <a:ext cx="2456224" cy="2492062"/>
          </a:xfrm>
        </p:spPr>
        <p:txBody>
          <a:bodyPr/>
          <a:lstStyle/>
          <a:p>
            <a:r>
              <a:rPr lang="en-US" dirty="0" smtClean="0"/>
              <a:t>Step 3:  Matching</a:t>
            </a:r>
            <a:br>
              <a:rPr lang="en-US" dirty="0" smtClean="0"/>
            </a:br>
            <a:r>
              <a:rPr lang="en-US" b="1" u="sng" dirty="0" smtClean="0">
                <a:solidFill>
                  <a:srgbClr val="FF0000"/>
                </a:solidFill>
              </a:rPr>
              <a:t>KEYWORDS </a:t>
            </a:r>
            <a:r>
              <a:rPr lang="en-US" dirty="0" smtClean="0"/>
              <a:t>with Skills</a:t>
            </a:r>
            <a:endParaRPr lang="en-US" dirty="0"/>
          </a:p>
        </p:txBody>
      </p:sp>
      <p:graphicFrame>
        <p:nvGraphicFramePr>
          <p:cNvPr id="4" name="Table 3"/>
          <p:cNvGraphicFramePr>
            <a:graphicFrameLocks noGrp="1"/>
          </p:cNvGraphicFramePr>
          <p:nvPr>
            <p:extLst/>
          </p:nvPr>
        </p:nvGraphicFramePr>
        <p:xfrm>
          <a:off x="2864324" y="1040775"/>
          <a:ext cx="6176645" cy="4265482"/>
        </p:xfrm>
        <a:graphic>
          <a:graphicData uri="http://schemas.openxmlformats.org/drawingml/2006/table">
            <a:tbl>
              <a:tblPr firstRow="1" firstCol="1" bandRow="1">
                <a:tableStyleId>{5C22544A-7EE6-4342-B048-85BDC9FD1C3A}</a:tableStyleId>
              </a:tblPr>
              <a:tblGrid>
                <a:gridCol w="3344646"/>
                <a:gridCol w="2831999"/>
              </a:tblGrid>
              <a:tr h="548640">
                <a:tc>
                  <a:txBody>
                    <a:bodyPr/>
                    <a:lstStyle/>
                    <a:p>
                      <a:pPr marL="0" marR="0" algn="ctr">
                        <a:spcBef>
                          <a:spcPts val="0"/>
                        </a:spcBef>
                        <a:spcAft>
                          <a:spcPts val="0"/>
                        </a:spcAft>
                      </a:pPr>
                      <a:r>
                        <a:rPr lang="en-US" sz="1800" dirty="0">
                          <a:solidFill>
                            <a:schemeClr val="bg1"/>
                          </a:solidFill>
                          <a:effectLst/>
                          <a:highlight>
                            <a:srgbClr val="FFFF00"/>
                          </a:highlight>
                        </a:rPr>
                        <a:t>KEYWORDS</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ctr">
                        <a:spcBef>
                          <a:spcPts val="0"/>
                        </a:spcBef>
                        <a:spcAft>
                          <a:spcPts val="0"/>
                        </a:spcAft>
                      </a:pPr>
                      <a:r>
                        <a:rPr lang="en-US" sz="1800">
                          <a:effectLst/>
                        </a:rPr>
                        <a:t>How to list a skill that relates:</a:t>
                      </a:r>
                      <a:endParaRPr lang="en-US" sz="180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900233">
                <a:tc>
                  <a:txBody>
                    <a:bodyPr/>
                    <a:lstStyle/>
                    <a:p>
                      <a:pPr marL="0" marR="0" algn="l">
                        <a:spcBef>
                          <a:spcPts val="0"/>
                        </a:spcBef>
                        <a:spcAft>
                          <a:spcPts val="0"/>
                        </a:spcAft>
                      </a:pPr>
                      <a:r>
                        <a:rPr lang="en-US" sz="1800" dirty="0">
                          <a:solidFill>
                            <a:schemeClr val="bg1"/>
                          </a:solidFill>
                          <a:effectLst/>
                          <a:highlight>
                            <a:srgbClr val="FFFF00"/>
                          </a:highlight>
                        </a:rPr>
                        <a:t>breakfast/lunch restaurant</a:t>
                      </a:r>
                      <a:endParaRPr lang="en-US" sz="1800" dirty="0">
                        <a:solidFill>
                          <a:schemeClr val="bg1"/>
                        </a:solidFill>
                        <a:effectLst/>
                      </a:endParaRPr>
                    </a:p>
                    <a:p>
                      <a:pPr marL="0" marR="0" algn="l">
                        <a:spcBef>
                          <a:spcPts val="0"/>
                        </a:spcBef>
                        <a:spcAft>
                          <a:spcPts val="0"/>
                        </a:spcAft>
                      </a:pPr>
                      <a:r>
                        <a:rPr lang="en-US" sz="1800" dirty="0">
                          <a:solidFill>
                            <a:schemeClr val="bg1"/>
                          </a:solidFill>
                          <a:effectLst/>
                          <a:highlight>
                            <a:srgbClr val="FFFF00"/>
                          </a:highlight>
                        </a:rPr>
                        <a:t> </a:t>
                      </a:r>
                      <a:endParaRPr lang="en-US" sz="1800" dirty="0">
                        <a:solidFill>
                          <a:schemeClr val="bg1"/>
                        </a:solidFill>
                        <a:effectLst/>
                      </a:endParaRPr>
                    </a:p>
                    <a:p>
                      <a:pPr marL="0" marR="0" algn="l">
                        <a:spcBef>
                          <a:spcPts val="0"/>
                        </a:spcBef>
                        <a:spcAft>
                          <a:spcPts val="0"/>
                        </a:spcAft>
                      </a:pPr>
                      <a:r>
                        <a:rPr lang="en-US" sz="1800" dirty="0">
                          <a:solidFill>
                            <a:schemeClr val="bg1"/>
                          </a:solidFill>
                          <a:effectLst/>
                          <a:highlight>
                            <a:srgbClr val="FFFF00"/>
                          </a:highlight>
                        </a:rPr>
                        <a:t>6:30am - 2:30pm</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*Morning Person (don’t put this if you are not a morning person…)</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347729">
                <a:tc>
                  <a:txBody>
                    <a:bodyPr/>
                    <a:lstStyle/>
                    <a:p>
                      <a:pPr marL="0" marR="0" algn="l">
                        <a:spcBef>
                          <a:spcPts val="0"/>
                        </a:spcBef>
                        <a:spcAft>
                          <a:spcPts val="0"/>
                        </a:spcAft>
                      </a:pPr>
                      <a:r>
                        <a:rPr lang="en-US" sz="1800" dirty="0">
                          <a:solidFill>
                            <a:schemeClr val="bg1"/>
                          </a:solidFill>
                          <a:effectLst/>
                          <a:highlight>
                            <a:srgbClr val="FFFF00"/>
                          </a:highlight>
                        </a:rPr>
                        <a:t>Host/Bus/Cashier</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This is the job title</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2468880">
                <a:tc>
                  <a:txBody>
                    <a:bodyPr/>
                    <a:lstStyle/>
                    <a:p>
                      <a:pPr marL="0" marR="0" algn="l">
                        <a:spcBef>
                          <a:spcPts val="0"/>
                        </a:spcBef>
                        <a:spcAft>
                          <a:spcPts val="0"/>
                        </a:spcAft>
                      </a:pPr>
                      <a:r>
                        <a:rPr lang="en-US" sz="1800" dirty="0">
                          <a:solidFill>
                            <a:schemeClr val="bg1"/>
                          </a:solidFill>
                          <a:effectLst/>
                          <a:highlight>
                            <a:srgbClr val="FFFF00"/>
                          </a:highlight>
                        </a:rPr>
                        <a:t>greeting and seating customers</a:t>
                      </a:r>
                      <a:r>
                        <a:rPr lang="en-US" sz="1800" dirty="0">
                          <a:solidFill>
                            <a:schemeClr val="bg1"/>
                          </a:solidFill>
                          <a:effectLst/>
                        </a:rPr>
                        <a:t>:  </a:t>
                      </a:r>
                      <a:r>
                        <a:rPr lang="en-US" sz="1800" dirty="0" smtClean="0">
                          <a:solidFill>
                            <a:schemeClr val="bg1"/>
                          </a:solidFill>
                          <a:effectLst/>
                        </a:rPr>
                        <a:t>(This </a:t>
                      </a:r>
                      <a:r>
                        <a:rPr lang="en-US" sz="1800" dirty="0">
                          <a:solidFill>
                            <a:schemeClr val="bg1"/>
                          </a:solidFill>
                          <a:effectLst/>
                        </a:rPr>
                        <a:t>requires good customer service skills and the ability to find out what someone needs and where they would like to sit and then direct them there.  You most likely would also get them water and tell them who their wait person is</a:t>
                      </a:r>
                      <a:r>
                        <a:rPr lang="en-US" sz="1800" dirty="0" smtClean="0">
                          <a:solidFill>
                            <a:schemeClr val="bg1"/>
                          </a:solidFill>
                          <a:effectLst/>
                        </a:rPr>
                        <a:t>.)</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*Greet Customers (who can’t say “hello” and “welcome to our restaurant”?)</a:t>
                      </a:r>
                    </a:p>
                    <a:p>
                      <a:pPr marL="0" marR="0" algn="l">
                        <a:spcBef>
                          <a:spcPts val="0"/>
                        </a:spcBef>
                        <a:spcAft>
                          <a:spcPts val="0"/>
                        </a:spcAft>
                      </a:pPr>
                      <a:r>
                        <a:rPr lang="en-US" sz="1800" dirty="0">
                          <a:effectLst/>
                        </a:rPr>
                        <a:t>*Determine/Take Customers’ Needs  Orders</a:t>
                      </a:r>
                    </a:p>
                    <a:p>
                      <a:pPr marL="0" marR="0" algn="l">
                        <a:spcBef>
                          <a:spcPts val="0"/>
                        </a:spcBef>
                        <a:spcAft>
                          <a:spcPts val="0"/>
                        </a:spcAft>
                      </a:pPr>
                      <a:r>
                        <a:rPr lang="en-US" sz="1800" dirty="0">
                          <a:effectLst/>
                        </a:rPr>
                        <a:t>*Direct customers to table </a:t>
                      </a:r>
                    </a:p>
                    <a:p>
                      <a:pPr marL="0" marR="0" algn="l">
                        <a:spcBef>
                          <a:spcPts val="0"/>
                        </a:spcBef>
                        <a:spcAft>
                          <a:spcPts val="0"/>
                        </a:spcAft>
                      </a:pPr>
                      <a:r>
                        <a:rPr lang="en-US" sz="1800" dirty="0">
                          <a:effectLst/>
                        </a:rPr>
                        <a:t>*Ensure customers have menus and water</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bl>
          </a:graphicData>
        </a:graphic>
      </p:graphicFrame>
    </p:spTree>
    <p:extLst>
      <p:ext uri="{BB962C8B-B14F-4D97-AF65-F5344CB8AC3E}">
        <p14:creationId xmlns:p14="http://schemas.microsoft.com/office/powerpoint/2010/main" val="1122592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38071" y="1040775"/>
          <a:ext cx="8615966" cy="4694347"/>
        </p:xfrm>
        <a:graphic>
          <a:graphicData uri="http://schemas.openxmlformats.org/drawingml/2006/table">
            <a:tbl>
              <a:tblPr firstRow="1" firstCol="1" bandRow="1">
                <a:tableStyleId>{5C22544A-7EE6-4342-B048-85BDC9FD1C3A}</a:tableStyleId>
              </a:tblPr>
              <a:tblGrid>
                <a:gridCol w="4665535"/>
                <a:gridCol w="3950431"/>
              </a:tblGrid>
              <a:tr h="1877739">
                <a:tc>
                  <a:txBody>
                    <a:bodyPr/>
                    <a:lstStyle/>
                    <a:p>
                      <a:pPr marL="0" marR="0" algn="l">
                        <a:spcBef>
                          <a:spcPts val="0"/>
                        </a:spcBef>
                        <a:spcAft>
                          <a:spcPts val="0"/>
                        </a:spcAft>
                      </a:pPr>
                      <a:r>
                        <a:rPr lang="en-US" sz="1800" dirty="0">
                          <a:solidFill>
                            <a:schemeClr val="bg1"/>
                          </a:solidFill>
                          <a:effectLst/>
                          <a:highlight>
                            <a:srgbClr val="FFFF00"/>
                          </a:highlight>
                        </a:rPr>
                        <a:t>busing tables</a:t>
                      </a:r>
                      <a:r>
                        <a:rPr lang="en-US" sz="1800" dirty="0">
                          <a:solidFill>
                            <a:schemeClr val="bg1"/>
                          </a:solidFill>
                          <a:effectLst/>
                        </a:rPr>
                        <a:t>:  This involves doing a good job cleaning tables by clearing dishes and disinfecting while wiping down the table, make sure salt/pepper/sugar are clean and ready for the next customer as well as reset the table</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*Clearing tables (don’t you do this at home or when babysitting?)</a:t>
                      </a:r>
                    </a:p>
                    <a:p>
                      <a:pPr marL="0" marR="0" algn="l">
                        <a:spcBef>
                          <a:spcPts val="0"/>
                        </a:spcBef>
                        <a:spcAft>
                          <a:spcPts val="0"/>
                        </a:spcAft>
                      </a:pPr>
                      <a:r>
                        <a:rPr lang="en-US" sz="1800" dirty="0">
                          <a:effectLst/>
                        </a:rPr>
                        <a:t>*Disinfecting tables and condiment containers</a:t>
                      </a:r>
                    </a:p>
                    <a:p>
                      <a:pPr marL="0" marR="0" algn="l">
                        <a:spcBef>
                          <a:spcPts val="0"/>
                        </a:spcBef>
                        <a:spcAft>
                          <a:spcPts val="0"/>
                        </a:spcAft>
                      </a:pPr>
                      <a:r>
                        <a:rPr lang="en-US" sz="1800" dirty="0">
                          <a:effectLst/>
                        </a:rPr>
                        <a:t>*Proper Table Setting</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1408304">
                <a:tc>
                  <a:txBody>
                    <a:bodyPr/>
                    <a:lstStyle/>
                    <a:p>
                      <a:pPr marL="0" marR="0" algn="l">
                        <a:spcBef>
                          <a:spcPts val="0"/>
                        </a:spcBef>
                        <a:spcAft>
                          <a:spcPts val="0"/>
                        </a:spcAft>
                      </a:pPr>
                      <a:r>
                        <a:rPr lang="en-US" sz="1800" dirty="0">
                          <a:solidFill>
                            <a:schemeClr val="bg1"/>
                          </a:solidFill>
                          <a:effectLst/>
                          <a:highlight>
                            <a:srgbClr val="FFFF00"/>
                          </a:highlight>
                        </a:rPr>
                        <a:t>picking up the floor</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*Vacuuming </a:t>
                      </a:r>
                    </a:p>
                    <a:p>
                      <a:pPr marL="0" marR="0" algn="l">
                        <a:spcBef>
                          <a:spcPts val="0"/>
                        </a:spcBef>
                        <a:spcAft>
                          <a:spcPts val="0"/>
                        </a:spcAft>
                      </a:pPr>
                      <a:r>
                        <a:rPr lang="en-US" sz="1800" dirty="0">
                          <a:effectLst/>
                        </a:rPr>
                        <a:t>*Cleaning with a variety of tools (Can you sweep?  Vacuum?  Pick things up with your hands?</a:t>
                      </a:r>
                    </a:p>
                    <a:p>
                      <a:pPr marL="0" marR="0" algn="l">
                        <a:spcBef>
                          <a:spcPts val="0"/>
                        </a:spcBef>
                        <a:spcAft>
                          <a:spcPts val="0"/>
                        </a:spcAft>
                      </a:pPr>
                      <a:r>
                        <a:rPr lang="en-US" sz="1800" dirty="0">
                          <a:effectLst/>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1408304">
                <a:tc>
                  <a:txBody>
                    <a:bodyPr/>
                    <a:lstStyle/>
                    <a:p>
                      <a:pPr marL="0" marR="0" algn="l">
                        <a:spcBef>
                          <a:spcPts val="0"/>
                        </a:spcBef>
                        <a:spcAft>
                          <a:spcPts val="0"/>
                        </a:spcAft>
                      </a:pPr>
                      <a:r>
                        <a:rPr lang="en-US" sz="1800" dirty="0">
                          <a:solidFill>
                            <a:schemeClr val="bg1"/>
                          </a:solidFill>
                          <a:effectLst/>
                          <a:highlight>
                            <a:srgbClr val="FFFF00"/>
                          </a:highlight>
                        </a:rPr>
                        <a:t>taking to-go-orders</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*Determine/Take Customers’ Needs  Orders (You already listed this so it doesn’t need to be listed twice)</a:t>
                      </a:r>
                    </a:p>
                    <a:p>
                      <a:pPr marL="0" marR="0" algn="l">
                        <a:spcBef>
                          <a:spcPts val="0"/>
                        </a:spcBef>
                        <a:spcAft>
                          <a:spcPts val="0"/>
                        </a:spcAft>
                      </a:pPr>
                      <a:r>
                        <a:rPr lang="en-US" sz="1800" dirty="0">
                          <a:effectLst/>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bl>
          </a:graphicData>
        </a:graphic>
      </p:graphicFrame>
    </p:spTree>
    <p:extLst>
      <p:ext uri="{BB962C8B-B14F-4D97-AF65-F5344CB8AC3E}">
        <p14:creationId xmlns:p14="http://schemas.microsoft.com/office/powerpoint/2010/main" val="2262394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414789" y="1040775"/>
          <a:ext cx="6027313" cy="4539802"/>
        </p:xfrm>
        <a:graphic>
          <a:graphicData uri="http://schemas.openxmlformats.org/drawingml/2006/table">
            <a:tbl>
              <a:tblPr firstRow="1" firstCol="1" bandRow="1">
                <a:tableStyleId>{5C22544A-7EE6-4342-B048-85BDC9FD1C3A}</a:tableStyleId>
              </a:tblPr>
              <a:tblGrid>
                <a:gridCol w="3263783"/>
                <a:gridCol w="2763530"/>
              </a:tblGrid>
              <a:tr h="1460471">
                <a:tc>
                  <a:txBody>
                    <a:bodyPr/>
                    <a:lstStyle/>
                    <a:p>
                      <a:pPr marL="0" marR="0" algn="l">
                        <a:spcBef>
                          <a:spcPts val="0"/>
                        </a:spcBef>
                        <a:spcAft>
                          <a:spcPts val="0"/>
                        </a:spcAft>
                      </a:pPr>
                      <a:r>
                        <a:rPr lang="en-US" sz="1800" dirty="0">
                          <a:solidFill>
                            <a:schemeClr val="bg1"/>
                          </a:solidFill>
                          <a:effectLst/>
                          <a:highlight>
                            <a:srgbClr val="FFFF00"/>
                          </a:highlight>
                        </a:rPr>
                        <a:t>serving as cashier</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*Operate cash register (If you can)</a:t>
                      </a:r>
                    </a:p>
                    <a:p>
                      <a:pPr marL="0" marR="0" algn="l">
                        <a:spcBef>
                          <a:spcPts val="0"/>
                        </a:spcBef>
                        <a:spcAft>
                          <a:spcPts val="0"/>
                        </a:spcAft>
                      </a:pPr>
                      <a:r>
                        <a:rPr lang="en-US" sz="1800" dirty="0">
                          <a:effectLst/>
                        </a:rPr>
                        <a:t>*Money Counting</a:t>
                      </a:r>
                    </a:p>
                    <a:p>
                      <a:pPr marL="0" marR="0" algn="l">
                        <a:spcBef>
                          <a:spcPts val="0"/>
                        </a:spcBef>
                        <a:spcAft>
                          <a:spcPts val="0"/>
                        </a:spcAft>
                      </a:pPr>
                      <a:r>
                        <a:rPr lang="en-US" sz="1800" dirty="0">
                          <a:effectLst/>
                        </a:rPr>
                        <a:t>*Make Change (if you can)</a:t>
                      </a:r>
                    </a:p>
                    <a:p>
                      <a:pPr marL="0" marR="0" algn="l">
                        <a:spcBef>
                          <a:spcPts val="0"/>
                        </a:spcBef>
                        <a:spcAft>
                          <a:spcPts val="0"/>
                        </a:spcAft>
                      </a:pPr>
                      <a:r>
                        <a:rPr lang="en-US" sz="1800" dirty="0">
                          <a:effectLst/>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1034671">
                <a:tc>
                  <a:txBody>
                    <a:bodyPr/>
                    <a:lstStyle/>
                    <a:p>
                      <a:pPr marL="0" marR="0" algn="l">
                        <a:spcBef>
                          <a:spcPts val="0"/>
                        </a:spcBef>
                        <a:spcAft>
                          <a:spcPts val="0"/>
                        </a:spcAft>
                      </a:pPr>
                      <a:r>
                        <a:rPr lang="en-US" sz="1800" dirty="0">
                          <a:solidFill>
                            <a:schemeClr val="bg1"/>
                          </a:solidFill>
                          <a:effectLst/>
                          <a:highlight>
                            <a:srgbClr val="FFFF00"/>
                          </a:highlight>
                        </a:rPr>
                        <a:t>Experience with POS (POS stands for Point of Sale for credit and debit cards)</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*Operate POS (if you can)</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876283">
                <a:tc>
                  <a:txBody>
                    <a:bodyPr/>
                    <a:lstStyle/>
                    <a:p>
                      <a:pPr marL="0" marR="0" algn="l">
                        <a:spcBef>
                          <a:spcPts val="0"/>
                        </a:spcBef>
                        <a:spcAft>
                          <a:spcPts val="0"/>
                        </a:spcAft>
                      </a:pPr>
                      <a:r>
                        <a:rPr lang="en-US" sz="1800" dirty="0">
                          <a:solidFill>
                            <a:schemeClr val="bg1"/>
                          </a:solidFill>
                          <a:effectLst/>
                          <a:highlight>
                            <a:srgbClr val="FFFF00"/>
                          </a:highlight>
                        </a:rPr>
                        <a:t>Host/Hostess</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*Enjoy people</a:t>
                      </a:r>
                    </a:p>
                    <a:p>
                      <a:pPr marL="0" marR="0" algn="l">
                        <a:spcBef>
                          <a:spcPts val="0"/>
                        </a:spcBef>
                        <a:spcAft>
                          <a:spcPts val="0"/>
                        </a:spcAft>
                      </a:pPr>
                      <a:r>
                        <a:rPr lang="en-US" sz="1800" dirty="0">
                          <a:effectLst/>
                        </a:rPr>
                        <a:t>*Customer Service Oriented</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r h="1168377">
                <a:tc>
                  <a:txBody>
                    <a:bodyPr/>
                    <a:lstStyle/>
                    <a:p>
                      <a:pPr marL="0" marR="0" algn="l">
                        <a:spcBef>
                          <a:spcPts val="0"/>
                        </a:spcBef>
                        <a:spcAft>
                          <a:spcPts val="0"/>
                        </a:spcAft>
                      </a:pPr>
                      <a:r>
                        <a:rPr lang="en-US" sz="1800" dirty="0">
                          <a:solidFill>
                            <a:schemeClr val="bg1"/>
                          </a:solidFill>
                          <a:effectLst/>
                          <a:highlight>
                            <a:srgbClr val="FFFF00"/>
                          </a:highlight>
                        </a:rPr>
                        <a:t>professional appearance (No visible tattoos or visible piercing.)</a:t>
                      </a: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c>
                  <a:txBody>
                    <a:bodyPr/>
                    <a:lstStyle/>
                    <a:p>
                      <a:pPr marL="0" marR="0" algn="l">
                        <a:spcBef>
                          <a:spcPts val="0"/>
                        </a:spcBef>
                        <a:spcAft>
                          <a:spcPts val="0"/>
                        </a:spcAft>
                      </a:pPr>
                      <a:r>
                        <a:rPr lang="en-US" sz="1800" dirty="0">
                          <a:effectLst/>
                        </a:rPr>
                        <a:t>*Professional Appearance (but not if you have visible tattoos or piercings you don’t plan on removing)</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370" marR="27370" marT="0" marB="0"/>
                </a:tc>
              </a:tr>
            </a:tbl>
          </a:graphicData>
        </a:graphic>
      </p:graphicFrame>
    </p:spTree>
    <p:extLst>
      <p:ext uri="{BB962C8B-B14F-4D97-AF65-F5344CB8AC3E}">
        <p14:creationId xmlns:p14="http://schemas.microsoft.com/office/powerpoint/2010/main" val="3560105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924800" cy="1371600"/>
          </a:xfrm>
        </p:spPr>
        <p:txBody>
          <a:bodyPr anchor="ctr">
            <a:normAutofit/>
          </a:bodyPr>
          <a:lstStyle/>
          <a:p>
            <a:pPr algn="l"/>
            <a:r>
              <a:rPr lang="en-US" sz="4000" b="1" cap="all" dirty="0" smtClean="0">
                <a:ln w="12700">
                  <a:solidFill>
                    <a:schemeClr val="tx2">
                      <a:satMod val="155000"/>
                    </a:schemeClr>
                  </a:solidFill>
                  <a:prstDash val="solid"/>
                </a:ln>
                <a:solidFill>
                  <a:schemeClr val="tx1"/>
                </a:solidFill>
              </a:rPr>
              <a:t>Putting it all together</a:t>
            </a:r>
            <a:endParaRPr lang="en-US" cap="all" dirty="0">
              <a:solidFill>
                <a:schemeClr val="tx1"/>
              </a:solidFill>
            </a:endParaRPr>
          </a:p>
        </p:txBody>
      </p:sp>
      <p:sp>
        <p:nvSpPr>
          <p:cNvPr id="6" name="TextBox 3"/>
          <p:cNvSpPr txBox="1">
            <a:spLocks noChangeArrowheads="1"/>
          </p:cNvSpPr>
          <p:nvPr/>
        </p:nvSpPr>
        <p:spPr bwMode="auto">
          <a:xfrm>
            <a:off x="2286000" y="5486400"/>
            <a:ext cx="5410200" cy="738664"/>
          </a:xfrm>
          <a:prstGeom prst="rect">
            <a:avLst/>
          </a:prstGeom>
          <a:noFill/>
          <a:ln w="9525">
            <a:noFill/>
            <a:miter lim="800000"/>
            <a:headEnd/>
            <a:tailEnd/>
          </a:ln>
        </p:spPr>
        <p:txBody>
          <a:bodyPr>
            <a:spAutoFit/>
          </a:bodyPr>
          <a:lstStyle/>
          <a:p>
            <a:pPr algn="ctr"/>
            <a:r>
              <a:rPr lang="en-US" b="1" dirty="0" smtClean="0">
                <a:solidFill>
                  <a:schemeClr val="accent1">
                    <a:lumMod val="75000"/>
                  </a:schemeClr>
                </a:solidFill>
                <a:latin typeface="Georgia" pitchFamily="18" charset="0"/>
              </a:rPr>
              <a:t>Lets Make the </a:t>
            </a:r>
          </a:p>
          <a:p>
            <a:pPr algn="ctr"/>
            <a:r>
              <a:rPr lang="en-US" sz="2400" b="1" dirty="0" smtClean="0">
                <a:solidFill>
                  <a:srgbClr val="FFC000"/>
                </a:solidFill>
                <a:effectLst>
                  <a:outerShdw blurRad="38100" dist="38100" dir="2700000" algn="tl">
                    <a:srgbClr val="000000">
                      <a:alpha val="43137"/>
                    </a:srgbClr>
                  </a:outerShdw>
                </a:effectLst>
                <a:latin typeface="Georgia" pitchFamily="18" charset="0"/>
              </a:rPr>
              <a:t>Resume</a:t>
            </a:r>
            <a:endParaRPr lang="en-US" sz="2400" b="1" dirty="0">
              <a:solidFill>
                <a:srgbClr val="FFC000"/>
              </a:solidFill>
              <a:effectLst>
                <a:outerShdw blurRad="38100" dist="38100" dir="2700000" algn="tl">
                  <a:srgbClr val="000000">
                    <a:alpha val="43137"/>
                  </a:srgbClr>
                </a:outerShdw>
              </a:effectLst>
              <a:latin typeface="Georgia" pitchFamily="18" charset="0"/>
            </a:endParaRPr>
          </a:p>
        </p:txBody>
      </p:sp>
      <p:pic>
        <p:nvPicPr>
          <p:cNvPr id="1026" name="Picture 2" descr="http://chronicle.com/blogs/linguafranca/files/2012/10/Writing-writing-31277215-579-61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98" b="6190"/>
          <a:stretch/>
        </p:blipFill>
        <p:spPr bwMode="auto">
          <a:xfrm>
            <a:off x="2819400" y="1847850"/>
            <a:ext cx="3409950" cy="34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99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00200" y="2857500"/>
            <a:ext cx="7315200" cy="3581400"/>
          </a:xfrm>
        </p:spPr>
        <p:txBody>
          <a:bodyPr>
            <a:normAutofit/>
          </a:bodyPr>
          <a:lstStyle/>
          <a:p>
            <a:pPr algn="r"/>
            <a:r>
              <a:rPr lang="en-US" spc="150" dirty="0" smtClean="0">
                <a:solidFill>
                  <a:schemeClr val="tx1"/>
                </a:solidFill>
              </a:rPr>
              <a:t>Responds to the job posting</a:t>
            </a:r>
          </a:p>
          <a:p>
            <a:pPr algn="r"/>
            <a:endParaRPr lang="en-US" spc="150" dirty="0" smtClean="0">
              <a:solidFill>
                <a:schemeClr val="tx1"/>
              </a:solidFill>
            </a:endParaRPr>
          </a:p>
          <a:p>
            <a:pPr algn="r"/>
            <a:r>
              <a:rPr lang="en-US" spc="150" dirty="0" smtClean="0">
                <a:solidFill>
                  <a:schemeClr val="tx1"/>
                </a:solidFill>
              </a:rPr>
              <a:t>SELL Yourself By Matching </a:t>
            </a:r>
          </a:p>
          <a:p>
            <a:pPr algn="r"/>
            <a:r>
              <a:rPr lang="en-US" spc="150" dirty="0" smtClean="0">
                <a:solidFill>
                  <a:schemeClr val="tx1"/>
                </a:solidFill>
              </a:rPr>
              <a:t>Your skills to their needs</a:t>
            </a:r>
            <a:endParaRPr lang="en-US" spc="150" dirty="0">
              <a:solidFill>
                <a:schemeClr val="tx1"/>
              </a:solidFill>
            </a:endParaRPr>
          </a:p>
          <a:p>
            <a:pPr algn="r"/>
            <a:endParaRPr lang="en-US" spc="150" dirty="0" smtClean="0">
              <a:solidFill>
                <a:schemeClr val="tx1"/>
              </a:solidFill>
            </a:endParaRPr>
          </a:p>
          <a:p>
            <a:pPr algn="r"/>
            <a:endParaRPr lang="en-US" spc="150" dirty="0" smtClean="0">
              <a:solidFill>
                <a:schemeClr val="tx1"/>
              </a:solidFill>
            </a:endParaRPr>
          </a:p>
          <a:p>
            <a:pPr algn="r"/>
            <a:endParaRPr lang="en-US" spc="150" dirty="0" smtClean="0">
              <a:solidFill>
                <a:schemeClr val="tx1"/>
              </a:solidFill>
            </a:endParaRPr>
          </a:p>
          <a:p>
            <a:pPr algn="r"/>
            <a:r>
              <a:rPr lang="en-US" spc="150" dirty="0" smtClean="0">
                <a:solidFill>
                  <a:schemeClr val="tx1"/>
                </a:solidFill>
              </a:rPr>
              <a:t>keywords and Industry buzzwords </a:t>
            </a:r>
            <a:r>
              <a:rPr lang="en-US" spc="150" dirty="0">
                <a:solidFill>
                  <a:schemeClr val="tx1"/>
                </a:solidFill>
              </a:rPr>
              <a:t>are </a:t>
            </a:r>
            <a:r>
              <a:rPr lang="en-US" spc="150" dirty="0" smtClean="0">
                <a:solidFill>
                  <a:schemeClr val="tx1"/>
                </a:solidFill>
              </a:rPr>
              <a:t>…</a:t>
            </a:r>
            <a:r>
              <a:rPr lang="en-US" i="1" cap="none" spc="150" dirty="0" smtClean="0">
                <a:solidFill>
                  <a:schemeClr val="tx1"/>
                </a:solidFill>
              </a:rPr>
              <a:t> key</a:t>
            </a:r>
            <a:endParaRPr lang="en-US" i="1" cap="none" spc="150" dirty="0">
              <a:solidFill>
                <a:schemeClr val="tx1"/>
              </a:solidFill>
            </a:endParaRPr>
          </a:p>
          <a:p>
            <a:pPr algn="r"/>
            <a:endParaRPr lang="en-US" spc="150" dirty="0" smtClean="0">
              <a:solidFill>
                <a:schemeClr val="tx1"/>
              </a:solidFill>
            </a:endParaRPr>
          </a:p>
          <a:p>
            <a:pPr marL="342900" indent="-342900" algn="l">
              <a:buFont typeface="+mj-lt"/>
              <a:buAutoNum type="arabicPeriod"/>
            </a:pPr>
            <a:endParaRPr lang="en-US" dirty="0">
              <a:solidFill>
                <a:srgbClr val="760000"/>
              </a:solidFill>
            </a:endParaRPr>
          </a:p>
        </p:txBody>
      </p:sp>
      <p:sp>
        <p:nvSpPr>
          <p:cNvPr id="3" name="Title 2"/>
          <p:cNvSpPr>
            <a:spLocks noGrp="1"/>
          </p:cNvSpPr>
          <p:nvPr>
            <p:ph type="ctrTitle"/>
          </p:nvPr>
        </p:nvSpPr>
        <p:spPr>
          <a:xfrm>
            <a:off x="762000" y="330655"/>
            <a:ext cx="8077200" cy="1068387"/>
          </a:xfrm>
        </p:spPr>
        <p:txBody>
          <a:bodyPr anchor="ctr">
            <a:normAutofit fontScale="90000"/>
          </a:bodyPr>
          <a:lstStyle/>
          <a:p>
            <a:r>
              <a:rPr lang="en-US" sz="3600" cap="all" dirty="0" smtClean="0">
                <a:solidFill>
                  <a:schemeClr val="accent1">
                    <a:lumMod val="75000"/>
                  </a:schemeClr>
                </a:solidFill>
              </a:rPr>
              <a:t>Helpful Hints</a:t>
            </a:r>
            <a:br>
              <a:rPr lang="en-US" sz="3600" cap="all" dirty="0" smtClean="0">
                <a:solidFill>
                  <a:schemeClr val="accent1">
                    <a:lumMod val="75000"/>
                  </a:schemeClr>
                </a:solidFill>
              </a:rPr>
            </a:br>
            <a:r>
              <a:rPr lang="en-US" sz="1600" dirty="0" smtClean="0">
                <a:solidFill>
                  <a:schemeClr val="accent1">
                    <a:lumMod val="75000"/>
                  </a:schemeClr>
                </a:solidFill>
              </a:rPr>
              <a:t>for</a:t>
            </a:r>
            <a:r>
              <a:rPr lang="en-US" sz="3600" cap="all" dirty="0">
                <a:solidFill>
                  <a:srgbClr val="760000"/>
                </a:solidFill>
              </a:rPr>
              <a:t/>
            </a:r>
            <a:br>
              <a:rPr lang="en-US" sz="3600" cap="all" dirty="0">
                <a:solidFill>
                  <a:srgbClr val="760000"/>
                </a:solidFill>
              </a:rPr>
            </a:br>
            <a:r>
              <a:rPr lang="en-US" sz="3600" cap="all" dirty="0" smtClean="0">
                <a:solidFill>
                  <a:schemeClr val="accent1">
                    <a:lumMod val="75000"/>
                  </a:schemeClr>
                </a:solidFill>
              </a:rPr>
              <a:t>Writing </a:t>
            </a:r>
            <a:r>
              <a:rPr lang="en-US" sz="3600" cap="all" dirty="0" smtClean="0">
                <a:solidFill>
                  <a:srgbClr val="760000"/>
                </a:solidFill>
              </a:rPr>
              <a:t>Modern </a:t>
            </a:r>
            <a:r>
              <a:rPr lang="en-US" sz="3600" cap="all" dirty="0" smtClean="0">
                <a:solidFill>
                  <a:schemeClr val="accent1">
                    <a:lumMod val="75000"/>
                  </a:schemeClr>
                </a:solidFill>
              </a:rPr>
              <a:t>Résumés</a:t>
            </a:r>
            <a:endParaRPr lang="en-US" sz="3600" cap="all" dirty="0">
              <a:solidFill>
                <a:srgbClr val="760000"/>
              </a:solidFill>
            </a:endParaRPr>
          </a:p>
        </p:txBody>
      </p:sp>
      <p:sp>
        <p:nvSpPr>
          <p:cNvPr id="5" name="AutoShape 2" descr="data:image/jpeg;base64,/9j/4AAQSkZJRgABAQAAAQABAAD/2wCEAAkGBxQSEhQUEhQUFRUWGBsWFxUVFhcWFxoVFhUaGBsYGBcYHCggGBomHRoVITEiJSorOi8uFyAzODMsNygtLisBCgoKDg0OGxAQGywkICQsLDcvLSw3LywyLCw0LC8sLy8sLiwrLC4sLCwsLCwsLDcsNCwsLCwsLCwsLCwsLCwsLP/AABEIAKMBNAMBIgACEQEDEQH/xAAcAAEAAgMBAQEAAAAAAAAAAAAABQYDBAcCCAH/xABJEAACAQMCAwUEBAkICgMAAAABAgMABBESIQUxQQYTIlFhBxQycSNCgZEzUlNicoKSobEVFkNUY3PR0xckJXSDk6KzwcKUw9L/xAAaAQEAAwEBAQAAAAAAAAAAAAAAAgMEBQEG/8QAMBEAAgECBAMGBgIDAAAAAAAAAAECAxEEEiExBSJBUXGRocHRExSBsfDxYeEyM9L/2gAMAwEAAhEDEQA/AO40pSgFKUoBSoftT2kh4fD30+sqW0KEXUzOVZgo5AZCnckD1rlN/wC1+8afVbwwxwDlHMGaRx1LMjYT0xnHrUZTjHdkowlLZHbqVwfjftRvpnBgZbRAPhQRzMzEDJZ5YyMA5wAo9c9I7/SBxT+uv/ybX/Jqp4mmupYsPN9D6JpXzt/pB4p/XX/5Nr/k1+N2/wCJkEe+vvttDbA/eIcivPmqZ78tM+iqirXtJay3DW0c8bzqpZo1bJABwdxtkbZXOR5V868R45dXAKz3VxIpGChkKoR5FEwp59RvWhH4SpQshQ5RoyUZSOqsuCp+VReLhfRElhZW3Pq6lfMtvxbiM1wnc3V3JdSMO7AlIGQMZMYxGEA3bIxjOa+mEzgZ543+dXwmpq6KZwcXZnqlKVMgKUpQClKUApSlAKUpQClKUApSlAKUpQClKUApSlAKUpQClKUApSlAKUpQClKUBUfaxZpJwq61nHdr3qEflIyGQfacL+tXz/Xffa3MU4VcYAOTEu/k1xGp/jXAHNYsXq0jZhtmz8L011jtreV9ZjhnkCtpzHE7j4QcZUYB3zg+dYJbkDIG78hHgh9ROAunnnPTFVfBLPim2Xr811buFezqYyp700fcgam7tnDsSuy4x4cE7nJ+H1r3xT2bTKf9VmR1PIT5Vl/WRTr+4fbXvwkM7Ker16VgeXy+2r3YezNdDi5m1uyFV7sFFRyNn3OWIPyG/KufwRGPwEAFCUYDkGUlW/eDUZ00ldEozd7MtXs0m0cWsznAYyxn1DQOQP2lSvoqvm3sKf8AaVj/AH3/ANUlfSVa8N/rMmI/zFKUrQUClKUApSlAKUpQClKUApSlAKUpQClKUApSlAKUpQClKUApSlAKUpQClKUApSlAVX2pW5fhV4AASsXeDP8AZMJM/MacivnlzX0r204jHb2NzJKU0906hXPhdmQhU9dR2x618zqdlByDpGzAq3Ib4O/21kxS2Zpw73R1T2ZQ6bFT1eWVvukKj9yirQYwTnAz54GfvqtezeTNio/FeRfvbV/7VZ2YAEnYDck+QqH8mhLQUrUvr4RiMhJJBI6IO7GrGs/G2+yDmTX7Y3TSd5qiePRIyDXjxquMOuD8JycfKvLC5t1w3tAR73c6eXfy/f3h1f8AVqrtHDeIJOhaPOzFGVgVZXU4Ksp3B/xBqkdr+wzM0lxakszku8DY3J5mI9DzOk8yeYqWVtWDTeqIL2eoW4nZAflS32LBKx/cDX0lXBOx/YhZY4rqSaUN8UawN3ZjIyPE+NXeDcEbYORvXTuAcUlhZIbiRpkc6I5mCiQNgkJKVAVs4IDgDfAOScm6i1FZTNVjJ8xbaUpV5nFKUoBSlKAUpSgFKUoBSlKAUpSgFKUoBSlKAUpSgFKUoBSlKAUpSgFKUoBSlKAoPFXFxdTSOpcWrGKGPYgMI1d5Ap27xi2gEnYKMY1NmodseIpdQpaPbzLc3GO5WRV8DBt5O8UkAKAScHOOY3q5dorGa1uJbiKB54J9LyrCA0scyqsZcRkgyIyKnw7godjmq4ONJJxG1XupkzDOFaaCSLLkxtpXvFGcKjZx5iqHF57s103FpRuT3BuGpbQRwp8KDGTzY82Y+pJJPzrH2jgaS0uUTOpoZFXHPUYzgfadq1+1fvRg0WQXvXOnWxAEa4JL78zsFH6WelY7HjLooWe0uYSBjIHvKftxFmPzYD+NetG6eVcpudn7yOa2heJg6mNRlTncKAQfIg7EGt9mABJIAG5J2AHmT0qm3XDLEytNFdS2kjnL9zIYdR83jdcZ3zyHnXh7GybHvF3c3gByI2d5lyN944E8X2g1U46mXNYmOBzqz3lxHloXdWQrvrMUKq7J+MCV0g9Sp6YNSvDOIx3ESywuHRtww/eCDuCPI1oR8SkYBbe1cKAMPNi3jA5ABDmTl00D5ivHZvgj2zTl5BJ37962lAiiU5DaVBOFxo55O25qyNi+k7WRoWfBojxO5fSCFiifQd0EsrPqcIdgxES7+vrUzx2TTEMZ1GWER4596Zk7vH62D8gai+BcNu7q6v7m1lhSNWjtlE0busjQqS5yjKV0s7AEZzkjbFWzgPZecTLPezRSNGD3UUMbJEjnIMhLszO+k4GcAam23yHw25XMlSrFZkv5LbSlKvMgpSlAKUpQClKUApSlAKUpQClKUApSlAKUpQClKUApSlAKUpQClKUApSlAKUpQCoftTwIXkITVolRhLDLz0Sp8Jx9ZTkqR1DEVMUoDnf8AKfdMIrsC3mPJXOI5Mc2gkOBIORxswyMgVIA1bbq2jlUpIiSKeaOoZftB2rmHbbs2lndWUnDljt3kaaNowpEUn0feBXAPgHgYZA2LA9N6pQ00NkcVJ6MsTE42OPXyqNsra5Dky3KunREgEf7TF2J+zFanDu1MMjd1KfdrgfFBOQjZ/MY+GRTg4Kn7qlb2+jhXXK6ovmxAyfIeZ9BWfVFl09TYqPDS3ZMNkwzykusaoohnDaTylm54QbAjLEbA0+/hnuJrW4udUds95BEto2dJt3YgtOnJmdtHhPwjau3xRJEgVQqIowAAFVVHQAbAVdTp9WU1K7WiMHB+GR2sKQQrpjjGFHM+ZJPUkkknqSa3KqnF/aJYW5I70zONtFujTHI6FkGgH0LCtDhPtQtpJNE0ctsCQFklKFDkcnZGPdnO2+3rVjnFOzauUKnNq6TsXqlKVMgKUpQClKju0HFVtbeSZ/qDwqBlnc7IijqzMQoHmaAq3G+LvdzvbwuyW0BKTyIdLSzbfQo6nKon1yMEnC8tWfCcYmsRrZ3ntV/CK5Mk0SflEc+KVRuWVyzYyQdtJo/Z3gN1ZaTKTFcTZkOXMlvOzeJkkGPo5wM7qfUawrAWc9o4vdWnwTpJjMOxk78HT3Gkc3LbDHPOeVUQrRm+V3OjTo03S5vE6XFIGUMpDKwBBByCCMggjmK91C9jOGPa2NvDKcukYDY5KTvoX81c6R6KKmqvOcKUpQClKUApSlAKUpQClKUApSlAKUpQClKUApSlAKUqlduu3yWYaG3Cz3e30eToiz9adh8Ixvozk5HIHNeNpK7PYxcnZE72s48LG2ecoZGBCpGCFLuxwFyeQ5knoFJ6VxzjHaq9uye9nMadIbYtEg8tUgPeOftA/NFRfEJ57p1ku55JnU6lySsaH8yJfCPnjJr9C1yMTjXJ2pvQ7OFwKir1Fdnmw4nNYyrcWg8epRJFyWZC2NL+bZOQ3MZNdF4jcT393bSvC1tBbB2CSMhlkmkXRnEZYKiqW65JPLy53LAWVgDpJBAbyONj9h3q6cN7YKRi5jaFvxlBkiPqGUZX9YD5mpYXE8jg2eYrC2mppeBOcQ4bDOumaKOQdA6hsfLPL7K1eGdnLW3IMMEaMOTYLMM9FZiSo9BXn+dFl/W7b/nR/wCNa8nbSxGcXKMRtiMNISScbBAc/ZWnmsZuW5J8X4ctxC8TkgMPiU4ZWBBV1PRgwBHyqq9tzev7kbmSGaGNjHJoRoyzyABJHjLFSQVG45FjgYO23dds86RBbyuWOlXlHcx5wTvnL42P1ahLi1knlWa6lMjIcxxplIYz5quSWbn4mNZq2KhTg4t7p6LX9GmhhKlSako7NavT9mOda0ZIqvXY3sbDeWQlZ545TLOC6PnIW5kVfBIGQYAA2A5VlufZhNn6K8jI8pbck/tJKo/dWePDqqSaaZolxKi21JNGz7JeNsyyWUhJMKq8JJye4YldGTz0MMDyVkHSuiVzDg3s8v4LlZ0voIz3bRkpbliVZlbGmRyOajfpjlvVvk4bfsCPfolB2ylphx6qWmZc/NT8q7VFSUEp7nDrODqNw2LBVb7RdsYbV+5RJLm6OMW1updxnkZCNol3ByxG24BrFa9gbTJa5DXsp5y3hEx+SqRoQeiqOmc1YbKxihUJDGkaDksaqi/coAqwqKCvba5t76BOK+62cM8LuiKzSMsgZQBNKQFXYtuu2RzqZS4h4hOssckc0Fq3g0Mrqbll3c4z8CMAvrI56KagNfvHFL2c7rCEso/1QJJv+tgP1a9jhQgkNxZqsUx+NB4YpgPqyqOTc8SAZUn6wypxYzNOnKnB2f5oXwpO2YmO3bJ7o8ZUvJMRFAinDm4Y5jKt9UqRr1dAhPStXsX7P/dpPeryRbi6ODlV0xIwQIXVfrSYGO8IG3IDfOfsRL79I99INJjZ7aGA41QaSO9MmDjvXIHyQLjmc3So8PwroUubd+RCc29OgpSlbysUpSgFKUoBSlKAUpSgFKUoBSlKAUpSgFKUoBWG8u0hRpJXVEUZZ3IVQPMk8qXdykSNJIwREUszNsAqjJJPliuEdou0k3E3DS+C3VtUNuOW3KSUn43I3A5Lnlneqa1aNKOaRdQoSrSyxLB2p9oklyGisi0MJyDcfDLIOX0Q/olPMOfFvsF51ToLYKMAdcnqSTzJJ3JPma2I462o4a4GIxcqj127D6PDYOFJcu/aaqw1lWCtvQAMnYDcn0FeOHS97GkmMBwGAPPB3GfsxWNzdrmxQV7HlIazpHWYJXoCqnO5eoWPIjHUCsdzIUUaFBdmSNByBeRwi6j0Gphk+Wa2KwXsBdCFbS2QyNjOl0YOjY64YA4ryDWdZtr69wqKWR5N7O3ea/HbSW0buppBMTH7yjqgTeGQGSPSCdvhweZDEHlW8N+VeLqea5lWW47pdEbRqkWoj6QqXYlgDvpUAdMczULwHiUk0EaW0TzzKoRh8KKVOjVJI2wzjOOZzW2rSVaVqKva222v2WhhoVXRjeu7Xvvvo/N6nY/ZwoHDoNPI943zLTOSfvJqy1UPZJOX4TbEjB+kBH5yzyA/vBr3xztfLFM8dvZvcCLHeuJUjAYqH0RhgTK+kqcbDcDOa+oXLFXPk3zSdi2UrW4ZfpcRRzRHKSKHU4wcEdQdwehB5GtmpERXieUIrMeSgsfkBk17qG7ZE+5XCg6TIhiDZxhpiIgc+hcV43ZXByfgXFrwQ25W3gBvJZJFEkr964kdpHmMap4YwDzJ5FRzIzfBUM9qqcVlB2KWkKW6f2IZtej5MEBx6edS8sgVSzEKqgsxOwCgZJPoBXPhN1IqXbqbqex69nzt3/E1xhBcRkHzZrWLV/BT9tXWqf7MICbV7lhg3cz3AB/JHCRffGiH9b7KsfGeLQ2kTTXEgjjXmxz15AAbsT0A3NdCOiMUndtm7WnxLikNuuueWOJScAyOFBPkMnc+grnHaXtbxC4eK3skFrJceJFkXVOtuM6riYHK26HkqkFiRzB8Jn+zHZKG0xIzNcXRGHupyXlJ8lLElF9AfmTU1Fsg5JE5/LuoAwwXEoPXQIV67/TshK8t1B57ZrXuuIX+forW2I85Lp1P3LAw/eakNdeg1SyEc5Wrzj3FY8H+TYZR17m8GrHoJIlzUr2d7VRXTNEVkguEGp7addEoXONajk6Z+spPTOKkw1V3tvEEjivAB3lnKkobbIhZhHOuSRsYmc/NRUXEkpFtpSlRJClK/GOBk7AdaA/aVz7tB7UYkkW34fE99cOxVRHtDt8X0uMNjqVyBvkjFSFqOLvlpZ7KDO4iSCSfSOgZzKmTjGSBzzXqVzxuxcaVVol4ipBa6tXA5r7pImfTULg6fng/I1kl7RzQ/h7R2TrLbMJgAOpiIWT7FD49ede5WeZkWWlaPB+Lw3UfeQOHXJU7FWVl5q6MAyMPIgcxW9USQpSlAc99st1/q8MGcd7JqZc41RxDJUjO41tFkcv3VzeIVcvbEh97tCfhMMwHzEkWdvkVqnQVw+IybqW7Ed/hkEqV+1m2qHSdJAbGxIyM+oBGfvrxbcMcj6aaRyTnwHuVA8hoOT9pNbUArbUVyHUlHRfn1OyqUZav8+hA8f4ay28xilmXCMSpcyBhpOR9JkjbO4IrasOMRlEOiWNSo06omxpxt4lBUDHmakrmEOjIeTKVOOeGGP8AzXtVwABsBsPkK9dZShlnq7/nTU8VFxqZoaK3f66Gk3GLcc5oh83UH7ia8Nx23HKVW/QBk5/oA1I0qu9PsfivYstU7V4P/oiZu0ES4ys+CQoPcSgEnYDdRvnatleJA/0U/wBsTD+NONWnewSp1KnT6OviU/YwFbfZdPfpNOvQiwxTNpx3j99qwF1Z0qNO5wT4hy66KVGFVcq77v8AozVq8qL53p0sv77jBasbiRYIy8TMC7MyEFYlIDMmRgtkqo8i2cECrtw2wjgjWKFAiLyA/iTzZj1J3NUx4mtOIBDIZFTu3Vjp1iK5LxNHIQADpZVfkNlFXyuthaUacLLfr6eTOPiq0qslJ7W09fNfYrnZfttHb2DRW494ujPciOCPfGq5kZXlI2jj8QOTjPSpbgto8USrK/eSkl5H/GlkYu5HkNTHA8gK21UKNgAPTAFV7i0kt5mC2JjhO011yyvVLfPxsRsX5DfBJ2G6U8+hhjBQ16kl7G+NrLDPbknVHNK6ZHhaGSZ8MjfWAfWD5bV0WuadjYIl4sY4Cqra2IiKA75kmDAc8nAXJ/vB510utMXdXMslZ2FVz2hNpsJnwSIjFMwHPRDPHK2P1UNWOsV3brKjxuNSOpRlPIqwwR9xo1dWIlFi4HFxaX30PIscaGK0ljJQ69WXnH4y5GgKwwQrkghlxkt+xVzNiO/uYpIAclIYmiaYDGBKSxCrkZKrz5ZA2PngvHDwsLY3ySCKIabe8WMtE8I2RZe7X6ORRhTkYOM533lP59QSEJax3F05IAEUEioCdsvLIqoijqc/YeVV0qMacFBdCWdk7xC9S2iLFSQoCpHGMszcljjXqx5AfwFUriUPcj+UeKgSTqQtpZodSRSPskaD+lnY4zJjbG2y5q4FhHGZ7oxqY1Z2b6kS43CswBIA5sQM77AeEcxtO1UF3de+3MyJGmqOxtidUhUkq1wYlBcu+NKgDYZG/Or4q7sQk7K5aezHCniEk9wQ93cEPO45DHwwp5RoNh57mp0PUKnFJHGYrO7kHrGsHXHK5eM/urDBx4iZYbi3ntnkyIjL3ZWQqNRVXidhqA3wTvvjka0rJsmZnm3aLEHr2HrUD17V6k4nikbatUP24P8As2+/3Wf/ALLVJK1Vv2j3WLF4gfHcvHaoOpM7hTjP5ms/ZVUloWRepdLByYoy3MopPzKjNZ6/FXAAHTaq3xrtE/vK2Nmqvcka5XbJitojykkA+NztpjBGc5JUbnOXktxPiiw4UK0srbpDHguwzgnxEKijqzEDpzwDEHs/LdnVxBwY9sWURPcA/wBs5Aa4PoQq7fCedTXDOGpApClmZjl5HOXdvxmOPuAwANgAABW5QFH4xEbXi1rOV02r2zWeoYCRTNKJE1D6gfSqA+ZA8qtjCti5gWRGSRVdGBVlYBlZSMEEHYg1ROMxXvDG72313lkPwlsxLXEK53MDneRAPqMSRgDONxKLsRauW5hWFhXnhXEorqFJ4GDxyDUrD7iCOhBBBHQg1mZaviylor3GeFvlrizYRXYAw2+iULv3U68nU7jJ3XOVIqX7HdpEv7fvApjkRjHNCxy0UyHDIfMdQeoI5HIGVlqr3ijh98t6MLBcaYLzkAGziCc/Jj3Z9HB6VGpG6uiVOVtGdApSlUFxQva5wZpYI7lASbXWXUfkJAveMB5qUjb5K1c0tt8Ebg9a79xSXRDKwwSsbnB3Gyk7iuA8JtgkaKOSqB+7nXH4pGKtLqztcJlJ3j0RJwCtpawRCs4r5+R9HFaH7SlKiTFKUoAKi7Lhq/RyKXjljUxrJG5VtCsRpPQjbkRUpWCz+E/pv/3Gq2nUlBNxdtV6lNSnCo0pK+j9DHJaALKQWLyAlpHJZ2bTgEk+W2ByGNqvdncCSNJBydVcfJlB/wDNVAVMdl72NbG1Lui/QxjxMF+FAvU+ldPhs5Tztu+3qcricIwyKKtv6E2wGN+XXNQPEeJXEpMVlGVPJrqZSsSDqURsNM3lgaeW5rNN2rs1On3iN3JwEiJlcnyCxgkn0qWtLS6uFzHEbdTykuR4sHqsAOrPo5T5dK60YN9DkSnFdSK7C8L7viJEWWjt7dlmlc5Z7m5kSQ6j1bTGrHyDKOorptR/AuEJaxCKMsdyzu5y7yMcs7nqxPlsNgAAAKkK1xVlYxSd3cUpSvTwViurhI0Z5GVEUFmZiAqqNySTsBWlxnjcVtpD5aSTIigjGqWQjmETPIdWOAo3JA3rBFwtpmWS70nSQ0duN4o2G4Zvy0gO4YjC4GkAjUQKh2h4Zc8d0xqXteGhtTM6lZ7gqdisbDwRZ3GvGdmwdqtXZbshacPTTbRKpxhpD4pX/Sc7+uBgeQFT1KAVWfaDw4y2neIMy2rrdRgcyYTlkHqya1+bCrNX4RQFWguA6qynKsAynzBGQfurMr1XuBr7vJPYtkG3bMOc+K0ky0RGeYTxRE/2frU2rV0o2lG5z5LK7G4jVF9pOEm4WF0x3ttMlxEGJCM8f1HIBwGBIz0JB35HeRqzI1VzjcnGR+8J7WW07GIsYZ1+K3nxHKPUAnEi/nIWHrUf7PoIsXkikNPJdzi4P1gyTMsaeYURhCvmGz1rPxXg1vdLouYY5QOWtQSP0TzU/KoG19mlnExa2e7ti3M29zImfmcknmayum0aVUTOiUqj/wAwIGOZLi/l/vLyY/wIrPF7P7IfVuD87u6/zajlZPMW+RwoyxAA5knA++ueduvalBawyizIuZ1GCyeKGIsdIMkg8JOeSg5JGNqlb7spwyFDLcQxaIxkvcO8qgf8ViPsqO4Lwc380czwLBw+3Ia0tdAQyydLmSMYCIB8CEdcnHXwXPXshB/kyPW+qTvJTKCCGSUysWRlIBVhkEjHXy3q4sKhbeER8UuAhGma3jmkTylV2iD8/roMf8Gp4ipxZCSNdlrT4lw9J4pIZRqSRSjD0YY+w1Ila8FasTINEf2GupHtFSY6pbdnt5GPNjC2lXPqyaH/AFqVVm44bW6vUUx+KdZCG55Npbj/ANaVQ9y5HRpogylWGQwII9CMGuLcQ7PXNkdEkMsqDCpNDG0ocY2LJGCyNjnkAZ5E12yod+NHmsZYYJJBzjxKoHL4vFkjy3zvis+Iw0K8bTNOGxU8PLNDzOX2fZW8vtCostrDqBeeQd3IVG5WOI+Mk+bBR8+VSl72EvoSTDJFdRgbLJ9BPz5agDG5xnnpq72fHmdT9F4gwXTnBySMHlsm/wAXmR51sDi58P0ZyzBcZ33ONXL4PXz2xVUcBQUMjjf7+JbLiOIc86lbu28DlNxBcRfhrO7T9GIzD9qAuK0W4vGNiJgf93uP8uuxQcXYqS0RGFzsc+PuhJpGQCRzGdtxjFfsHF2LYaLSMKR4tyWGdI8OC2Cu2ej+WTmfB6D6vy9jUuNYhLaL+j9zkcF1r/Bw3T528NrcHf593ipM8IusAi0nOd8YRT9zuMfbXX6UXB6Ha/L2D41iOyPg/c4a94qllkzE6fHHL4HUDqVPMbHBGQehNeeFya4kf8ca/wBs6/8AzXYeMdnrW70m5t4pioIUyIGIBIJwTy5CtGLsPw9PhtIF/RQD+FVT4PGzUZdepbDjcrpzj06HLuI3Qijd26A4HUnoo8yTgAetdN7P9i7OC3iQ2tuXEaLI5hjLO6oAWY6dyTk59TWdOxdgHWQWkGtSGVtAJDKcggnyOKnq2YLB/LJ63bMWPx3zUlpZIrvFeyqNJHPalba5iXQkiICjR5yYpYxgPGfQgjmCK/I+0rQ+G/geA/low09s3qJEXVGP7xU+Z51Y6VuMBoWHGrecAwzwyA9UkRv4Gtme6RBl3RR5swA+81q3/ArWf8NbQS75+kiR98Yz4gd8bVqx9kLBSGWxswQcgi3hBBG4IIXY0BGcQ9pHD4zoSf3iQ8o7VWuGPTYxgqDuOZFYo73id6Pool4dCf6SfEt0VxzWEeCM9PGSR5VbLe1SPOhETPPSoXP3VmoCK4J2fitssuuSVxh55m7yZ8HOGc8l8lUADoBUrSlAKUpQClKUBB9pOzq3WiRHMNxFnupgA2A3xI6HHeRnG65HmCDvVcu724gYJNZ3Dn8par38RHnzDp02ZeuxbnV/pVkKkobEJ04y3KHDx2LfUJosbHvoJ4QD5apECnl0NbVnx62k/B3MD/oyxn+Bq5VqXXC4JARJDE4IIIeNWBB5g5G4NT+YfVFfwF0ZEJfxflY/21/xpNxy2jGZLiBB5tLGv8TWb+ZvDv6hZf8Axof/AM17h7JWCMGSytFYbhlt4gQfQhdqi6rZNU7EO3buwB0pcLM3RbdJLhvuhVsfbWeLjV1Pj3aykQH+mvCIEA8xENUrH0KrnHMVZoYVQYRVUDkFAA8+QrJUHJk1ErVt2TDyLNfSm7lQ6kUqEt4m6GODJGr85yx8iKmuLSypDI1vGJZQpMcbMEDMBspY7D7fvHOtulRPSgdgOJLI8zXUgHEZSO+gdDC0aIPBFFGxy0S6mOsE5Lkk1a5Ldt/F1Pn9bOf3Yx9tZeLcFt7pQtxDHKBuutQSp81bmp9QRWgnZsx4EF1dRqPqNIs69dv9YV2A3HJhyFSjKxFxubBtmP1unmfIAE/dn03552yxppyWO2Op5YySST03rFHY3IG9xG3qYMfwkxWpxHsy1yNF1cSNCdmgiAhRx5SMCZGHoGA8wak5kVAh+zvAkuxPduz6bmdpIsYGYVRIUbcH4hHrHo4pV1t4FjRURQqIAqqowqqowAAOQAwMV+VWWGWgFKUAxSlKAUpSgFKUoBSlKAUpSgFKUoBSlKAUpSgFKUoBSlKAUpSgFKUoBSlKAUpSgFKUoBSlKAUpSgFKUoBSlKA//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xQSEhQUEhQUFRUWGBsWFxUVFhcWFxoVFhUaGBsYGBcYHCggGBomHRoVITEiJSorOi8uFyAzODMsNygtLisBCgoKDg0OGxAQGywkICQsLDcvLSw3LywyLCw0LC8sLy8sLiwrLC4sLCwsLCwsLDcsNCwsLCwsLCwsLCwsLCwsLP/AABEIAKMBNAMBIgACEQEDEQH/xAAcAAEAAgMBAQEAAAAAAAAAAAAABQYDBAcCCAH/xABJEAACAQMCAwUEBAkICgMAAAABAgMABBESIQUxQQYTIlFhBxQycSNCgZEzUlNicoKSobEVFkNUY3PR0xckJXSDk6KzwcKUw9L/xAAaAQEAAwEBAQAAAAAAAAAAAAAAAgMEBQEG/8QAMBEAAgECBAMGBgIDAAAAAAAAAAECAxEEEiExBSJBUXGRocHRExSBsfDxYeEyM9L/2gAMAwEAAhEDEQA/AO40pSgFKUoBSoftT2kh4fD30+sqW0KEXUzOVZgo5AZCnckD1rlN/wC1+8afVbwwxwDlHMGaRx1LMjYT0xnHrUZTjHdkowlLZHbqVwfjftRvpnBgZbRAPhQRzMzEDJZ5YyMA5wAo9c9I7/SBxT+uv/ybX/Jqp4mmupYsPN9D6JpXzt/pB4p/XX/5Nr/k1+N2/wCJkEe+vvttDbA/eIcivPmqZ78tM+iqirXtJay3DW0c8bzqpZo1bJABwdxtkbZXOR5V868R45dXAKz3VxIpGChkKoR5FEwp59RvWhH4SpQshQ5RoyUZSOqsuCp+VReLhfRElhZW3Pq6lfMtvxbiM1wnc3V3JdSMO7AlIGQMZMYxGEA3bIxjOa+mEzgZ543+dXwmpq6KZwcXZnqlKVMgKUpQClKUApSlAKUpQClKUApSlAKUpQClKUApSlAKUpQClKUApSlAKUpQClKUBUfaxZpJwq61nHdr3qEflIyGQfacL+tXz/Xffa3MU4VcYAOTEu/k1xGp/jXAHNYsXq0jZhtmz8L011jtreV9ZjhnkCtpzHE7j4QcZUYB3zg+dYJbkDIG78hHgh9ROAunnnPTFVfBLPim2Xr811buFezqYyp700fcgam7tnDsSuy4x4cE7nJ+H1r3xT2bTKf9VmR1PIT5Vl/WRTr+4fbXvwkM7Ker16VgeXy+2r3YezNdDi5m1uyFV7sFFRyNn3OWIPyG/KufwRGPwEAFCUYDkGUlW/eDUZ00ldEozd7MtXs0m0cWsznAYyxn1DQOQP2lSvoqvm3sKf8AaVj/AH3/ANUlfSVa8N/rMmI/zFKUrQUClKUApSlAKUpQClKUApSlAKUpQClKUApSlAKUpQClKUApSlAKUpQClKUApSlAVX2pW5fhV4AASsXeDP8AZMJM/MacivnlzX0r204jHb2NzJKU0906hXPhdmQhU9dR2x618zqdlByDpGzAq3Ib4O/21kxS2Zpw73R1T2ZQ6bFT1eWVvukKj9yirQYwTnAz54GfvqtezeTNio/FeRfvbV/7VZ2YAEnYDck+QqH8mhLQUrUvr4RiMhJJBI6IO7GrGs/G2+yDmTX7Y3TSd5qiePRIyDXjxquMOuD8JycfKvLC5t1w3tAR73c6eXfy/f3h1f8AVqrtHDeIJOhaPOzFGVgVZXU4Ksp3B/xBqkdr+wzM0lxakszku8DY3J5mI9DzOk8yeYqWVtWDTeqIL2eoW4nZAflS32LBKx/cDX0lXBOx/YhZY4rqSaUN8UawN3ZjIyPE+NXeDcEbYORvXTuAcUlhZIbiRpkc6I5mCiQNgkJKVAVs4IDgDfAOScm6i1FZTNVjJ8xbaUpV5nFKUoBSlKAUpSgFKUoBSlKAUpSgFKUoBSlKAUpSgFKUoBSlKAUpSgFKUoBSlKAoPFXFxdTSOpcWrGKGPYgMI1d5Ap27xi2gEnYKMY1NmodseIpdQpaPbzLc3GO5WRV8DBt5O8UkAKAScHOOY3q5dorGa1uJbiKB54J9LyrCA0scyqsZcRkgyIyKnw7godjmq4ONJJxG1XupkzDOFaaCSLLkxtpXvFGcKjZx5iqHF57s103FpRuT3BuGpbQRwp8KDGTzY82Y+pJJPzrH2jgaS0uUTOpoZFXHPUYzgfadq1+1fvRg0WQXvXOnWxAEa4JL78zsFH6WelY7HjLooWe0uYSBjIHvKftxFmPzYD+NetG6eVcpudn7yOa2heJg6mNRlTncKAQfIg7EGt9mABJIAG5J2AHmT0qm3XDLEytNFdS2kjnL9zIYdR83jdcZ3zyHnXh7GybHvF3c3gByI2d5lyN944E8X2g1U46mXNYmOBzqz3lxHloXdWQrvrMUKq7J+MCV0g9Sp6YNSvDOIx3ESywuHRtww/eCDuCPI1oR8SkYBbe1cKAMPNi3jA5ABDmTl00D5ivHZvgj2zTl5BJ37962lAiiU5DaVBOFxo55O25qyNi+k7WRoWfBojxO5fSCFiifQd0EsrPqcIdgxES7+vrUzx2TTEMZ1GWER4596Zk7vH62D8gai+BcNu7q6v7m1lhSNWjtlE0busjQqS5yjKV0s7AEZzkjbFWzgPZecTLPezRSNGD3UUMbJEjnIMhLszO+k4GcAam23yHw25XMlSrFZkv5LbSlKvMgpSlAKUpQClKUApSlAKUpQClKUApSlAKUpQClKUApSlAKUpQClKUApSlAKUpQCoftTwIXkITVolRhLDLz0Sp8Jx9ZTkqR1DEVMUoDnf8AKfdMIrsC3mPJXOI5Mc2gkOBIORxswyMgVIA1bbq2jlUpIiSKeaOoZftB2rmHbbs2lndWUnDljt3kaaNowpEUn0feBXAPgHgYZA2LA9N6pQ00NkcVJ6MsTE42OPXyqNsra5Dky3KunREgEf7TF2J+zFanDu1MMjd1KfdrgfFBOQjZ/MY+GRTg4Kn7qlb2+jhXXK6ovmxAyfIeZ9BWfVFl09TYqPDS3ZMNkwzykusaoohnDaTylm54QbAjLEbA0+/hnuJrW4udUds95BEto2dJt3YgtOnJmdtHhPwjau3xRJEgVQqIowAAFVVHQAbAVdTp9WU1K7WiMHB+GR2sKQQrpjjGFHM+ZJPUkkknqSa3KqnF/aJYW5I70zONtFujTHI6FkGgH0LCtDhPtQtpJNE0ctsCQFklKFDkcnZGPdnO2+3rVjnFOzauUKnNq6TsXqlKVMgKUpQClKju0HFVtbeSZ/qDwqBlnc7IijqzMQoHmaAq3G+LvdzvbwuyW0BKTyIdLSzbfQo6nKon1yMEnC8tWfCcYmsRrZ3ntV/CK5Mk0SflEc+KVRuWVyzYyQdtJo/Z3gN1ZaTKTFcTZkOXMlvOzeJkkGPo5wM7qfUawrAWc9o4vdWnwTpJjMOxk78HT3Gkc3LbDHPOeVUQrRm+V3OjTo03S5vE6XFIGUMpDKwBBByCCMggjmK91C9jOGPa2NvDKcukYDY5KTvoX81c6R6KKmqvOcKUpQClKUApSlAKUpQClKUApSlAKUpQClKUApSlAKUqlduu3yWYaG3Cz3e30eToiz9adh8Ixvozk5HIHNeNpK7PYxcnZE72s48LG2ecoZGBCpGCFLuxwFyeQ5knoFJ6VxzjHaq9uye9nMadIbYtEg8tUgPeOftA/NFRfEJ57p1ku55JnU6lySsaH8yJfCPnjJr9C1yMTjXJ2pvQ7OFwKir1Fdnmw4nNYyrcWg8epRJFyWZC2NL+bZOQ3MZNdF4jcT393bSvC1tBbB2CSMhlkmkXRnEZYKiqW65JPLy53LAWVgDpJBAbyONj9h3q6cN7YKRi5jaFvxlBkiPqGUZX9YD5mpYXE8jg2eYrC2mppeBOcQ4bDOumaKOQdA6hsfLPL7K1eGdnLW3IMMEaMOTYLMM9FZiSo9BXn+dFl/W7b/nR/wCNa8nbSxGcXKMRtiMNISScbBAc/ZWnmsZuW5J8X4ctxC8TkgMPiU4ZWBBV1PRgwBHyqq9tzev7kbmSGaGNjHJoRoyzyABJHjLFSQVG45FjgYO23dds86RBbyuWOlXlHcx5wTvnL42P1ahLi1knlWa6lMjIcxxplIYz5quSWbn4mNZq2KhTg4t7p6LX9GmhhKlSako7NavT9mOda0ZIqvXY3sbDeWQlZ545TLOC6PnIW5kVfBIGQYAA2A5VlufZhNn6K8jI8pbck/tJKo/dWePDqqSaaZolxKi21JNGz7JeNsyyWUhJMKq8JJye4YldGTz0MMDyVkHSuiVzDg3s8v4LlZ0voIz3bRkpbliVZlbGmRyOajfpjlvVvk4bfsCPfolB2ylphx6qWmZc/NT8q7VFSUEp7nDrODqNw2LBVb7RdsYbV+5RJLm6OMW1updxnkZCNol3ByxG24BrFa9gbTJa5DXsp5y3hEx+SqRoQeiqOmc1YbKxihUJDGkaDksaqi/coAqwqKCvba5t76BOK+62cM8LuiKzSMsgZQBNKQFXYtuu2RzqZS4h4hOssckc0Fq3g0Mrqbll3c4z8CMAvrI56KagNfvHFL2c7rCEso/1QJJv+tgP1a9jhQgkNxZqsUx+NB4YpgPqyqOTc8SAZUn6wypxYzNOnKnB2f5oXwpO2YmO3bJ7o8ZUvJMRFAinDm4Y5jKt9UqRr1dAhPStXsX7P/dpPeryRbi6ODlV0xIwQIXVfrSYGO8IG3IDfOfsRL79I99INJjZ7aGA41QaSO9MmDjvXIHyQLjmc3So8PwroUubd+RCc29OgpSlbysUpSgFKUoBSlKAUpSgFKUoBSlKAUpSgFKUoBWG8u0hRpJXVEUZZ3IVQPMk8qXdykSNJIwREUszNsAqjJJPliuEdou0k3E3DS+C3VtUNuOW3KSUn43I3A5Lnlneqa1aNKOaRdQoSrSyxLB2p9oklyGisi0MJyDcfDLIOX0Q/olPMOfFvsF51ToLYKMAdcnqSTzJJ3JPma2I462o4a4GIxcqj127D6PDYOFJcu/aaqw1lWCtvQAMnYDcn0FeOHS97GkmMBwGAPPB3GfsxWNzdrmxQV7HlIazpHWYJXoCqnO5eoWPIjHUCsdzIUUaFBdmSNByBeRwi6j0Gphk+Wa2KwXsBdCFbS2QyNjOl0YOjY64YA4ryDWdZtr69wqKWR5N7O3ea/HbSW0buppBMTH7yjqgTeGQGSPSCdvhweZDEHlW8N+VeLqea5lWW47pdEbRqkWoj6QqXYlgDvpUAdMczULwHiUk0EaW0TzzKoRh8KKVOjVJI2wzjOOZzW2rSVaVqKva222v2WhhoVXRjeu7Xvvvo/N6nY/ZwoHDoNPI943zLTOSfvJqy1UPZJOX4TbEjB+kBH5yzyA/vBr3xztfLFM8dvZvcCLHeuJUjAYqH0RhgTK+kqcbDcDOa+oXLFXPk3zSdi2UrW4ZfpcRRzRHKSKHU4wcEdQdwehB5GtmpERXieUIrMeSgsfkBk17qG7ZE+5XCg6TIhiDZxhpiIgc+hcV43ZXByfgXFrwQ25W3gBvJZJFEkr964kdpHmMap4YwDzJ5FRzIzfBUM9qqcVlB2KWkKW6f2IZtej5MEBx6edS8sgVSzEKqgsxOwCgZJPoBXPhN1IqXbqbqex69nzt3/E1xhBcRkHzZrWLV/BT9tXWqf7MICbV7lhg3cz3AB/JHCRffGiH9b7KsfGeLQ2kTTXEgjjXmxz15AAbsT0A3NdCOiMUndtm7WnxLikNuuueWOJScAyOFBPkMnc+grnHaXtbxC4eK3skFrJceJFkXVOtuM6riYHK26HkqkFiRzB8Jn+zHZKG0xIzNcXRGHupyXlJ8lLElF9AfmTU1Fsg5JE5/LuoAwwXEoPXQIV67/TshK8t1B57ZrXuuIX+forW2I85Lp1P3LAw/eakNdeg1SyEc5Wrzj3FY8H+TYZR17m8GrHoJIlzUr2d7VRXTNEVkguEGp7addEoXONajk6Z+spPTOKkw1V3tvEEjivAB3lnKkobbIhZhHOuSRsYmc/NRUXEkpFtpSlRJClK/GOBk7AdaA/aVz7tB7UYkkW34fE99cOxVRHtDt8X0uMNjqVyBvkjFSFqOLvlpZ7KDO4iSCSfSOgZzKmTjGSBzzXqVzxuxcaVVol4ipBa6tXA5r7pImfTULg6fng/I1kl7RzQ/h7R2TrLbMJgAOpiIWT7FD49ede5WeZkWWlaPB+Lw3UfeQOHXJU7FWVl5q6MAyMPIgcxW9USQpSlAc99st1/q8MGcd7JqZc41RxDJUjO41tFkcv3VzeIVcvbEh97tCfhMMwHzEkWdvkVqnQVw+IybqW7Ed/hkEqV+1m2qHSdJAbGxIyM+oBGfvrxbcMcj6aaRyTnwHuVA8hoOT9pNbUArbUVyHUlHRfn1OyqUZav8+hA8f4ay28xilmXCMSpcyBhpOR9JkjbO4IrasOMRlEOiWNSo06omxpxt4lBUDHmakrmEOjIeTKVOOeGGP8AzXtVwABsBsPkK9dZShlnq7/nTU8VFxqZoaK3f66Gk3GLcc5oh83UH7ia8Nx23HKVW/QBk5/oA1I0qu9PsfivYstU7V4P/oiZu0ES4ys+CQoPcSgEnYDdRvnatleJA/0U/wBsTD+NONWnewSp1KnT6OviU/YwFbfZdPfpNOvQiwxTNpx3j99qwF1Z0qNO5wT4hy66KVGFVcq77v8AozVq8qL53p0sv77jBasbiRYIy8TMC7MyEFYlIDMmRgtkqo8i2cECrtw2wjgjWKFAiLyA/iTzZj1J3NUx4mtOIBDIZFTu3Vjp1iK5LxNHIQADpZVfkNlFXyuthaUacLLfr6eTOPiq0qslJ7W09fNfYrnZfttHb2DRW494ujPciOCPfGq5kZXlI2jj8QOTjPSpbgto8USrK/eSkl5H/GlkYu5HkNTHA8gK21UKNgAPTAFV7i0kt5mC2JjhO011yyvVLfPxsRsX5DfBJ2G6U8+hhjBQ16kl7G+NrLDPbknVHNK6ZHhaGSZ8MjfWAfWD5bV0WuadjYIl4sY4Cqra2IiKA75kmDAc8nAXJ/vB510utMXdXMslZ2FVz2hNpsJnwSIjFMwHPRDPHK2P1UNWOsV3brKjxuNSOpRlPIqwwR9xo1dWIlFi4HFxaX30PIscaGK0ljJQ69WXnH4y5GgKwwQrkghlxkt+xVzNiO/uYpIAclIYmiaYDGBKSxCrkZKrz5ZA2PngvHDwsLY3ySCKIabe8WMtE8I2RZe7X6ORRhTkYOM533lP59QSEJax3F05IAEUEioCdsvLIqoijqc/YeVV0qMacFBdCWdk7xC9S2iLFSQoCpHGMszcljjXqx5AfwFUriUPcj+UeKgSTqQtpZodSRSPskaD+lnY4zJjbG2y5q4FhHGZ7oxqY1Z2b6kS43CswBIA5sQM77AeEcxtO1UF3de+3MyJGmqOxtidUhUkq1wYlBcu+NKgDYZG/Or4q7sQk7K5aezHCniEk9wQ93cEPO45DHwwp5RoNh57mp0PUKnFJHGYrO7kHrGsHXHK5eM/urDBx4iZYbi3ntnkyIjL3ZWQqNRVXidhqA3wTvvjka0rJsmZnm3aLEHr2HrUD17V6k4nikbatUP24P8As2+/3Wf/ALLVJK1Vv2j3WLF4gfHcvHaoOpM7hTjP5ms/ZVUloWRepdLByYoy3MopPzKjNZ6/FXAAHTaq3xrtE/vK2Nmqvcka5XbJitojykkA+NztpjBGc5JUbnOXktxPiiw4UK0srbpDHguwzgnxEKijqzEDpzwDEHs/LdnVxBwY9sWURPcA/wBs5Aa4PoQq7fCedTXDOGpApClmZjl5HOXdvxmOPuAwANgAABW5QFH4xEbXi1rOV02r2zWeoYCRTNKJE1D6gfSqA+ZA8qtjCti5gWRGSRVdGBVlYBlZSMEEHYg1ROMxXvDG72313lkPwlsxLXEK53MDneRAPqMSRgDONxKLsRauW5hWFhXnhXEorqFJ4GDxyDUrD7iCOhBBBHQg1mZaviylor3GeFvlrizYRXYAw2+iULv3U68nU7jJ3XOVIqX7HdpEv7fvApjkRjHNCxy0UyHDIfMdQeoI5HIGVlqr3ijh98t6MLBcaYLzkAGziCc/Jj3Z9HB6VGpG6uiVOVtGdApSlUFxQva5wZpYI7lASbXWXUfkJAveMB5qUjb5K1c0tt8Ebg9a79xSXRDKwwSsbnB3Gyk7iuA8JtgkaKOSqB+7nXH4pGKtLqztcJlJ3j0RJwCtpawRCs4r5+R9HFaH7SlKiTFKUoAKi7Lhq/RyKXjljUxrJG5VtCsRpPQjbkRUpWCz+E/pv/3Gq2nUlBNxdtV6lNSnCo0pK+j9DHJaALKQWLyAlpHJZ2bTgEk+W2ByGNqvdncCSNJBydVcfJlB/wDNVAVMdl72NbG1Lui/QxjxMF+FAvU+ldPhs5Tztu+3qcricIwyKKtv6E2wGN+XXNQPEeJXEpMVlGVPJrqZSsSDqURsNM3lgaeW5rNN2rs1On3iN3JwEiJlcnyCxgkn0qWtLS6uFzHEbdTykuR4sHqsAOrPo5T5dK60YN9DkSnFdSK7C8L7viJEWWjt7dlmlc5Z7m5kSQ6j1bTGrHyDKOorptR/AuEJaxCKMsdyzu5y7yMcs7nqxPlsNgAAAKkK1xVlYxSd3cUpSvTwViurhI0Z5GVEUFmZiAqqNySTsBWlxnjcVtpD5aSTIigjGqWQjmETPIdWOAo3JA3rBFwtpmWS70nSQ0duN4o2G4Zvy0gO4YjC4GkAjUQKh2h4Zc8d0xqXteGhtTM6lZ7gqdisbDwRZ3GvGdmwdqtXZbshacPTTbRKpxhpD4pX/Sc7+uBgeQFT1KAVWfaDw4y2neIMy2rrdRgcyYTlkHqya1+bCrNX4RQFWguA6qynKsAynzBGQfurMr1XuBr7vJPYtkG3bMOc+K0ky0RGeYTxRE/2frU2rV0o2lG5z5LK7G4jVF9pOEm4WF0x3ttMlxEGJCM8f1HIBwGBIz0JB35HeRqzI1VzjcnGR+8J7WW07GIsYZ1+K3nxHKPUAnEi/nIWHrUf7PoIsXkikNPJdzi4P1gyTMsaeYURhCvmGz1rPxXg1vdLouYY5QOWtQSP0TzU/KoG19mlnExa2e7ti3M29zImfmcknmayum0aVUTOiUqj/wAwIGOZLi/l/vLyY/wIrPF7P7IfVuD87u6/zajlZPMW+RwoyxAA5knA++ueduvalBawyizIuZ1GCyeKGIsdIMkg8JOeSg5JGNqlb7spwyFDLcQxaIxkvcO8qgf8ViPsqO4Lwc380czwLBw+3Ia0tdAQyydLmSMYCIB8CEdcnHXwXPXshB/kyPW+qTvJTKCCGSUysWRlIBVhkEjHXy3q4sKhbeER8UuAhGma3jmkTylV2iD8/roMf8Gp4ipxZCSNdlrT4lw9J4pIZRqSRSjD0YY+w1Ila8FasTINEf2GupHtFSY6pbdnt5GPNjC2lXPqyaH/AFqVVm44bW6vUUx+KdZCG55Npbj/ANaVQ9y5HRpogylWGQwII9CMGuLcQ7PXNkdEkMsqDCpNDG0ocY2LJGCyNjnkAZ5E12yod+NHmsZYYJJBzjxKoHL4vFkjy3zvis+Iw0K8bTNOGxU8PLNDzOX2fZW8vtCostrDqBeeQd3IVG5WOI+Mk+bBR8+VSl72EvoSTDJFdRgbLJ9BPz5agDG5xnnpq72fHmdT9F4gwXTnBySMHlsm/wAXmR51sDi58P0ZyzBcZ33ONXL4PXz2xVUcBQUMjjf7+JbLiOIc86lbu28DlNxBcRfhrO7T9GIzD9qAuK0W4vGNiJgf93uP8uuxQcXYqS0RGFzsc+PuhJpGQCRzGdtxjFfsHF2LYaLSMKR4tyWGdI8OC2Cu2ej+WTmfB6D6vy9jUuNYhLaL+j9zkcF1r/Bw3T528NrcHf593ipM8IusAi0nOd8YRT9zuMfbXX6UXB6Ha/L2D41iOyPg/c4a94qllkzE6fHHL4HUDqVPMbHBGQehNeeFya4kf8ca/wBs6/8AzXYeMdnrW70m5t4pioIUyIGIBIJwTy5CtGLsPw9PhtIF/RQD+FVT4PGzUZdepbDjcrpzj06HLuI3Qijd26A4HUnoo8yTgAetdN7P9i7OC3iQ2tuXEaLI5hjLO6oAWY6dyTk59TWdOxdgHWQWkGtSGVtAJDKcggnyOKnq2YLB/LJ63bMWPx3zUlpZIrvFeyqNJHPalba5iXQkiICjR5yYpYxgPGfQgjmCK/I+0rQ+G/geA/low09s3qJEXVGP7xU+Z51Y6VuMBoWHGrecAwzwyA9UkRv4Gtme6RBl3RR5swA+81q3/ArWf8NbQS75+kiR98Yz4gd8bVqx9kLBSGWxswQcgi3hBBG4IIXY0BGcQ9pHD4zoSf3iQ8o7VWuGPTYxgqDuOZFYo73id6Pool4dCf6SfEt0VxzWEeCM9PGSR5VbLe1SPOhETPPSoXP3VmoCK4J2fitssuuSVxh55m7yZ8HOGc8l8lUADoBUrSlAKUpQClKUBB9pOzq3WiRHMNxFnupgA2A3xI6HHeRnG65HmCDvVcu724gYJNZ3Dn8par38RHnzDp02ZeuxbnV/pVkKkobEJ04y3KHDx2LfUJosbHvoJ4QD5apECnl0NbVnx62k/B3MD/oyxn+Bq5VqXXC4JARJDE4IIIeNWBB5g5G4NT+YfVFfwF0ZEJfxflY/21/xpNxy2jGZLiBB5tLGv8TWb+ZvDv6hZf8Axof/AM17h7JWCMGSytFYbhlt4gQfQhdqi6rZNU7EO3buwB0pcLM3RbdJLhvuhVsfbWeLjV1Pj3aykQH+mvCIEA8xENUrH0KrnHMVZoYVQYRVUDkFAA8+QrJUHJk1ErVt2TDyLNfSm7lQ6kUqEt4m6GODJGr85yx8iKmuLSypDI1vGJZQpMcbMEDMBspY7D7fvHOtulRPSgdgOJLI8zXUgHEZSO+gdDC0aIPBFFGxy0S6mOsE5Lkk1a5Ldt/F1Pn9bOf3Yx9tZeLcFt7pQtxDHKBuutQSp81bmp9QRWgnZsx4EF1dRqPqNIs69dv9YV2A3HJhyFSjKxFxubBtmP1unmfIAE/dn03552yxppyWO2Op5YySST03rFHY3IG9xG3qYMfwkxWpxHsy1yNF1cSNCdmgiAhRx5SMCZGHoGA8wak5kVAh+zvAkuxPduz6bmdpIsYGYVRIUbcH4hHrHo4pV1t4FjRURQqIAqqowqqowAAOQAwMV+VWWGWgFKUAxSlKAUpSgFKUoBSlKAUpSgFKUoBSlKAUpSgFKUoBSlKAUpSgFKUoBSlKAUpSgFKUoBSlKAUpSgFKUoBSlKA//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http://languagearts.phillipmartin.info/la_writing.gif">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360" b="6439"/>
          <a:stretch/>
        </p:blipFill>
        <p:spPr bwMode="auto">
          <a:xfrm>
            <a:off x="215900" y="1524000"/>
            <a:ext cx="4226312"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924800" cy="1371600"/>
          </a:xfrm>
        </p:spPr>
        <p:txBody>
          <a:bodyPr anchor="ctr">
            <a:normAutofit/>
          </a:bodyPr>
          <a:lstStyle/>
          <a:p>
            <a:pPr algn="l"/>
            <a:r>
              <a:rPr lang="en-US" cap="all" dirty="0" smtClean="0">
                <a:solidFill>
                  <a:schemeClr val="tx1"/>
                </a:solidFill>
              </a:rPr>
              <a:t>Remember….</a:t>
            </a:r>
            <a:endParaRPr lang="en-US" cap="all" dirty="0">
              <a:solidFill>
                <a:schemeClr val="tx1"/>
              </a:solidFill>
            </a:endParaRPr>
          </a:p>
        </p:txBody>
      </p:sp>
      <p:pic>
        <p:nvPicPr>
          <p:cNvPr id="5" name="Picture 4" descr="http://gettoworkblog.files.wordpress.com/2012/10/resume-matt-glover.gif">
            <a:hlinkClick r:id="rId3"/>
          </p:cNvPr>
          <p:cNvPicPr>
            <a:picLocks noChangeAspect="1" noChangeArrowheads="1"/>
          </p:cNvPicPr>
          <p:nvPr/>
        </p:nvPicPr>
        <p:blipFill>
          <a:blip r:embed="rId4" cstate="print"/>
          <a:srcRect/>
          <a:stretch>
            <a:fillRect/>
          </a:stretch>
        </p:blipFill>
        <p:spPr bwMode="auto">
          <a:xfrm>
            <a:off x="2247900" y="1752600"/>
            <a:ext cx="4800600" cy="3657600"/>
          </a:xfrm>
          <a:prstGeom prst="rect">
            <a:avLst/>
          </a:prstGeom>
          <a:noFill/>
        </p:spPr>
      </p:pic>
    </p:spTree>
    <p:extLst>
      <p:ext uri="{BB962C8B-B14F-4D97-AF65-F5344CB8AC3E}">
        <p14:creationId xmlns:p14="http://schemas.microsoft.com/office/powerpoint/2010/main" val="1817068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6248400" cy="5867400"/>
          </a:xfrm>
          <a:ln w="3175">
            <a:solidFill>
              <a:schemeClr val="tx1"/>
            </a:solidFill>
          </a:ln>
        </p:spPr>
        <p:txBody>
          <a:bodyPr/>
          <a:lstStyle/>
          <a:p>
            <a:pPr algn="ct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smtClean="0">
                <a:solidFill>
                  <a:schemeClr val="tx1"/>
                </a:solidFill>
              </a:rPr>
              <a:t/>
            </a:r>
            <a:br>
              <a:rPr lang="en-US" sz="900" dirty="0" smtClean="0">
                <a:solidFill>
                  <a:schemeClr val="tx1"/>
                </a:solidFill>
              </a:rPr>
            </a:br>
            <a:r>
              <a:rPr lang="en-US" sz="900" dirty="0" smtClean="0">
                <a:solidFill>
                  <a:schemeClr val="tx1"/>
                </a:solidFill>
              </a:rPr>
              <a:t> </a:t>
            </a:r>
            <a:r>
              <a:rPr lang="en-US" sz="1400" cap="all" dirty="0" smtClean="0">
                <a:solidFill>
                  <a:schemeClr val="tx1"/>
                </a:solidFill>
              </a:rPr>
              <a:t>Resume Writing TIPS Revisited</a:t>
            </a:r>
            <a:br>
              <a:rPr lang="en-US" sz="1400" cap="all" dirty="0" smtClean="0">
                <a:solidFill>
                  <a:schemeClr val="tx1"/>
                </a:solidFill>
              </a:rPr>
            </a:br>
            <a:r>
              <a:rPr lang="en-US" sz="1400" b="0" cap="all" dirty="0" smtClean="0">
                <a:solidFill>
                  <a:schemeClr val="tx1"/>
                </a:solidFill>
              </a:rPr>
              <a:t/>
            </a:r>
            <a:br>
              <a:rPr lang="en-US" sz="1400" b="0" cap="all" dirty="0" smtClean="0">
                <a:solidFill>
                  <a:schemeClr val="tx1"/>
                </a:solidFill>
              </a:rPr>
            </a:br>
            <a:r>
              <a:rPr lang="en-US" sz="1400" b="0" dirty="0" smtClean="0">
                <a:solidFill>
                  <a:schemeClr val="tx1"/>
                </a:solidFill>
              </a:rPr>
              <a:t>Set a Strategy</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Use </a:t>
            </a:r>
            <a:r>
              <a:rPr lang="en-US" sz="1400" b="0" dirty="0" smtClean="0">
                <a:solidFill>
                  <a:schemeClr val="tx1"/>
                </a:solidFill>
              </a:rPr>
              <a:t>Keywords </a:t>
            </a:r>
            <a:r>
              <a:rPr lang="en-US" sz="1400" dirty="0" smtClean="0">
                <a:solidFill>
                  <a:schemeClr val="tx1"/>
                </a:solidFill>
              </a:rPr>
              <a:t/>
            </a:r>
            <a:br>
              <a:rPr lang="en-US" sz="1400" dirty="0" smtClean="0">
                <a:solidFill>
                  <a:schemeClr val="tx1"/>
                </a:solidFill>
              </a:rPr>
            </a:br>
            <a:r>
              <a:rPr lang="en-US" sz="1400" dirty="0" smtClean="0">
                <a:solidFill>
                  <a:schemeClr val="tx1"/>
                </a:solidFill>
              </a:rPr>
              <a:t>	</a:t>
            </a:r>
            <a:br>
              <a:rPr lang="en-US" sz="1400" dirty="0" smtClean="0">
                <a:solidFill>
                  <a:schemeClr val="tx1"/>
                </a:solidFill>
              </a:rPr>
            </a:br>
            <a:r>
              <a:rPr lang="en-US" sz="1400" b="0" dirty="0" smtClean="0">
                <a:solidFill>
                  <a:schemeClr val="tx1"/>
                </a:solidFill>
              </a:rPr>
              <a:t>Templates don’t hold up against tailored resumes</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 Modify resume for the job or industry – your audience</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Clearly, concisely convey your value</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2000" dirty="0" smtClean="0">
                <a:solidFill>
                  <a:srgbClr val="FF0000"/>
                </a:solidFill>
              </a:rPr>
              <a:t> DO NOT USE: “</a:t>
            </a:r>
            <a:r>
              <a:rPr lang="en-US" sz="2000" i="1" dirty="0">
                <a:solidFill>
                  <a:srgbClr val="FF0000"/>
                </a:solidFill>
              </a:rPr>
              <a:t>Responsibilities included</a:t>
            </a:r>
            <a:r>
              <a:rPr lang="en-US" sz="2000" dirty="0">
                <a:solidFill>
                  <a:srgbClr val="FF0000"/>
                </a:solidFill>
              </a:rPr>
              <a:t>” and “I” </a:t>
            </a:r>
            <a:r>
              <a:rPr lang="en-US" sz="2000" dirty="0" smtClean="0">
                <a:solidFill>
                  <a:srgbClr val="FF0000"/>
                </a:solidFill>
              </a:rPr>
              <a:t>statements</a:t>
            </a:r>
            <a:br>
              <a:rPr lang="en-US" sz="2000" dirty="0" smtClean="0">
                <a:solidFill>
                  <a:srgbClr val="FF0000"/>
                </a:solidFill>
              </a:rPr>
            </a:br>
            <a:r>
              <a:rPr lang="en-US" sz="2000" dirty="0">
                <a:solidFill>
                  <a:srgbClr val="FF0000"/>
                </a:solidFill>
              </a:rPr>
              <a:t/>
            </a:r>
            <a:br>
              <a:rPr lang="en-US" sz="2000" dirty="0">
                <a:solidFill>
                  <a:srgbClr val="FF0000"/>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Quantify when or if possible ($, #, %)</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t>
            </a:r>
            <a:r>
              <a:rPr lang="en-US" sz="900" dirty="0" smtClean="0">
                <a:solidFill>
                  <a:schemeClr val="tx1"/>
                </a:solidFill>
              </a:rPr>
              <a:t> </a:t>
            </a:r>
            <a:endParaRPr lang="en-US" sz="900" dirty="0">
              <a:solidFill>
                <a:schemeClr val="tx1"/>
              </a:solidFill>
            </a:endParaRPr>
          </a:p>
        </p:txBody>
      </p:sp>
      <p:sp>
        <p:nvSpPr>
          <p:cNvPr id="4" name="Text Placeholder 3"/>
          <p:cNvSpPr>
            <a:spLocks noGrp="1"/>
          </p:cNvSpPr>
          <p:nvPr>
            <p:ph type="body" sz="half" idx="2"/>
          </p:nvPr>
        </p:nvSpPr>
        <p:spPr>
          <a:xfrm>
            <a:off x="304800" y="990600"/>
            <a:ext cx="2362200" cy="1905000"/>
          </a:xfrm>
        </p:spPr>
        <p:txBody>
          <a:bodyPr>
            <a:normAutofit/>
          </a:bodyPr>
          <a:lstStyle/>
          <a:p>
            <a:pPr algn="ctr"/>
            <a:r>
              <a:rPr lang="en-US" sz="2800" b="1" dirty="0" smtClean="0">
                <a:solidFill>
                  <a:schemeClr val="bg1"/>
                </a:solidFill>
              </a:rPr>
              <a:t>Do </a:t>
            </a:r>
          </a:p>
          <a:p>
            <a:pPr algn="ctr"/>
            <a:r>
              <a:rPr lang="en-US" sz="2800" b="1" dirty="0" smtClean="0">
                <a:solidFill>
                  <a:schemeClr val="bg1"/>
                </a:solidFill>
              </a:rPr>
              <a:t>What</a:t>
            </a:r>
          </a:p>
          <a:p>
            <a:pPr algn="ctr"/>
            <a:r>
              <a:rPr lang="en-US" sz="2800" b="1" dirty="0" smtClean="0">
                <a:solidFill>
                  <a:schemeClr val="bg1"/>
                </a:solidFill>
              </a:rPr>
              <a:t>Works</a:t>
            </a:r>
            <a:endParaRPr lang="en-US" sz="2800" b="1" dirty="0">
              <a:solidFill>
                <a:schemeClr val="bg1"/>
              </a:solidFill>
            </a:endParaRPr>
          </a:p>
        </p:txBody>
      </p:sp>
      <p:pic>
        <p:nvPicPr>
          <p:cNvPr id="77826" name="Picture 2" descr="http://www.stonehamschools.org/sites/default/files/high-school/guidance/new_job_graphics_01.gif">
            <a:hlinkClick r:id="rId3"/>
          </p:cNvPr>
          <p:cNvPicPr>
            <a:picLocks noChangeAspect="1" noChangeArrowheads="1"/>
          </p:cNvPicPr>
          <p:nvPr/>
        </p:nvPicPr>
        <p:blipFill>
          <a:blip r:embed="rId4" cstate="print"/>
          <a:srcRect l="9091" r="9091"/>
          <a:stretch>
            <a:fillRect/>
          </a:stretch>
        </p:blipFill>
        <p:spPr bwMode="auto">
          <a:xfrm>
            <a:off x="533400" y="3048000"/>
            <a:ext cx="2057400" cy="30575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657600" y="266700"/>
            <a:ext cx="4876800" cy="1447800"/>
          </a:xfrm>
        </p:spPr>
        <p:txBody>
          <a:bodyPr/>
          <a:lstStyle/>
          <a:p>
            <a:pPr algn="ctr"/>
            <a:r>
              <a:rPr lang="en-US" sz="1800" dirty="0" smtClean="0">
                <a:solidFill>
                  <a:srgbClr val="760000"/>
                </a:solidFill>
                <a:latin typeface="Tahoma" pitchFamily="34" charset="0"/>
                <a:cs typeface="Tahoma" pitchFamily="34" charset="0"/>
              </a:rPr>
              <a:t/>
            </a:r>
            <a:br>
              <a:rPr lang="en-US" sz="1800" dirty="0" smtClean="0">
                <a:solidFill>
                  <a:srgbClr val="760000"/>
                </a:solidFill>
                <a:latin typeface="Tahoma" pitchFamily="34" charset="0"/>
                <a:cs typeface="Tahoma" pitchFamily="34" charset="0"/>
              </a:rPr>
            </a:br>
            <a:r>
              <a:rPr lang="en-US" sz="1200" b="0" i="1" dirty="0" smtClean="0">
                <a:solidFill>
                  <a:schemeClr val="tx1"/>
                </a:solidFill>
                <a:latin typeface="Tahoma" pitchFamily="34" charset="0"/>
                <a:cs typeface="Tahoma" pitchFamily="34" charset="0"/>
              </a:rPr>
              <a:t>Seeking Career Transition to </a:t>
            </a:r>
            <a:br>
              <a:rPr lang="en-US" sz="1200" b="0" i="1" dirty="0" smtClean="0">
                <a:solidFill>
                  <a:schemeClr val="tx1"/>
                </a:solidFill>
                <a:latin typeface="Tahoma" pitchFamily="34" charset="0"/>
                <a:cs typeface="Tahoma" pitchFamily="34" charset="0"/>
              </a:rPr>
            </a:br>
            <a:r>
              <a:rPr lang="en-US" sz="1600" dirty="0" smtClean="0">
                <a:solidFill>
                  <a:schemeClr val="tx1"/>
                </a:solidFill>
                <a:latin typeface="Tahoma" pitchFamily="34" charset="0"/>
                <a:cs typeface="Tahoma" pitchFamily="34" charset="0"/>
              </a:rPr>
              <a:t>Bank Teller</a:t>
            </a:r>
            <a:br>
              <a:rPr lang="en-US" sz="1600" dirty="0" smtClean="0">
                <a:solidFill>
                  <a:schemeClr val="tx1"/>
                </a:solidFill>
                <a:latin typeface="Tahoma" pitchFamily="34" charset="0"/>
                <a:cs typeface="Tahoma" pitchFamily="34" charset="0"/>
              </a:rPr>
            </a:br>
            <a:r>
              <a:rPr lang="en-US" sz="1800" dirty="0" smtClean="0">
                <a:solidFill>
                  <a:srgbClr val="760000"/>
                </a:solidFill>
                <a:latin typeface="Tahoma" pitchFamily="34" charset="0"/>
                <a:cs typeface="Tahoma" pitchFamily="34" charset="0"/>
              </a:rPr>
              <a:t/>
            </a:r>
            <a:br>
              <a:rPr lang="en-US" sz="1800" dirty="0" smtClean="0">
                <a:solidFill>
                  <a:srgbClr val="760000"/>
                </a:solidFill>
                <a:latin typeface="Tahoma" pitchFamily="34" charset="0"/>
                <a:cs typeface="Tahoma" pitchFamily="34" charset="0"/>
              </a:rPr>
            </a:br>
            <a:r>
              <a:rPr lang="en-US" sz="1800" cap="small" dirty="0">
                <a:solidFill>
                  <a:srgbClr val="760000"/>
                </a:solidFill>
              </a:rPr>
              <a:t>Honor Roll High School Senior</a:t>
            </a:r>
            <a:br>
              <a:rPr lang="en-US" sz="1800" cap="small" dirty="0">
                <a:solidFill>
                  <a:srgbClr val="760000"/>
                </a:solidFill>
              </a:rPr>
            </a:br>
            <a:r>
              <a:rPr lang="en-US" sz="1600" b="0" i="1" dirty="0">
                <a:solidFill>
                  <a:srgbClr val="760000"/>
                </a:solidFill>
              </a:rPr>
              <a:t>Seeking Server Position</a:t>
            </a:r>
            <a:br>
              <a:rPr lang="en-US" sz="1600" b="0" i="1" dirty="0">
                <a:solidFill>
                  <a:srgbClr val="760000"/>
                </a:solidFill>
              </a:rPr>
            </a:br>
            <a:r>
              <a:rPr lang="en-US" sz="1800" dirty="0" smtClean="0">
                <a:solidFill>
                  <a:srgbClr val="760000"/>
                </a:solidFill>
                <a:latin typeface="Tahoma" pitchFamily="34" charset="0"/>
                <a:cs typeface="Tahoma" pitchFamily="34" charset="0"/>
              </a:rPr>
              <a:t/>
            </a:r>
            <a:br>
              <a:rPr lang="en-US" sz="1800" dirty="0" smtClean="0">
                <a:solidFill>
                  <a:srgbClr val="760000"/>
                </a:solidFill>
                <a:latin typeface="Tahoma" pitchFamily="34" charset="0"/>
                <a:cs typeface="Tahoma" pitchFamily="34" charset="0"/>
              </a:rPr>
            </a:br>
            <a:r>
              <a:rPr lang="en-US" sz="1200" b="0" i="1" dirty="0" smtClean="0">
                <a:solidFill>
                  <a:schemeClr val="tx1"/>
                </a:solidFill>
              </a:rPr>
              <a:t/>
            </a:r>
            <a:br>
              <a:rPr lang="en-US" sz="1200" b="0" i="1" dirty="0" smtClean="0">
                <a:solidFill>
                  <a:schemeClr val="tx1"/>
                </a:solidFill>
              </a:rPr>
            </a:br>
            <a:r>
              <a:rPr lang="en-US" sz="1200" b="0" i="1" dirty="0" smtClean="0">
                <a:solidFill>
                  <a:schemeClr val="tx1"/>
                </a:solidFill>
              </a:rPr>
              <a:t/>
            </a:r>
            <a:br>
              <a:rPr lang="en-US" sz="1200" b="0" i="1" dirty="0" smtClean="0">
                <a:solidFill>
                  <a:schemeClr val="tx1"/>
                </a:solidFill>
              </a:rPr>
            </a:br>
            <a:r>
              <a:rPr lang="en-US" sz="1600" dirty="0" smtClean="0">
                <a:solidFill>
                  <a:srgbClr val="760000"/>
                </a:solidFill>
                <a:latin typeface="Tahoma" pitchFamily="34" charset="0"/>
                <a:cs typeface="Tahoma" pitchFamily="34" charset="0"/>
              </a:rPr>
              <a:t/>
            </a:r>
            <a:br>
              <a:rPr lang="en-US" sz="1600" dirty="0" smtClean="0">
                <a:solidFill>
                  <a:srgbClr val="760000"/>
                </a:solidFill>
                <a:latin typeface="Tahoma" pitchFamily="34" charset="0"/>
                <a:cs typeface="Tahoma" pitchFamily="34" charset="0"/>
              </a:rPr>
            </a:br>
            <a:r>
              <a:rPr lang="en-US" sz="1100" b="0" dirty="0" smtClean="0">
                <a:solidFill>
                  <a:srgbClr val="760000"/>
                </a:solidFill>
                <a:latin typeface="Tahoma" pitchFamily="34" charset="0"/>
                <a:cs typeface="Tahoma" pitchFamily="34" charset="0"/>
              </a:rPr>
              <a:t/>
            </a:r>
            <a:br>
              <a:rPr lang="en-US" sz="1100" b="0" dirty="0" smtClean="0">
                <a:solidFill>
                  <a:srgbClr val="760000"/>
                </a:solidFill>
                <a:latin typeface="Tahoma" pitchFamily="34" charset="0"/>
                <a:cs typeface="Tahoma" pitchFamily="34" charset="0"/>
              </a:rPr>
            </a:br>
            <a:r>
              <a:rPr lang="en-US" sz="1600" b="0" i="1" dirty="0" smtClean="0">
                <a:solidFill>
                  <a:schemeClr val="tx1"/>
                </a:solidFill>
              </a:rPr>
              <a:t/>
            </a:r>
            <a:br>
              <a:rPr lang="en-US" sz="1600" b="0" i="1" dirty="0" smtClean="0">
                <a:solidFill>
                  <a:schemeClr val="tx1"/>
                </a:solidFill>
              </a:rPr>
            </a:br>
            <a:r>
              <a:rPr lang="en-US" sz="1600" b="0" i="1" dirty="0" smtClean="0">
                <a:solidFill>
                  <a:schemeClr val="tx1"/>
                </a:solidFill>
              </a:rPr>
              <a:t/>
            </a:r>
            <a:br>
              <a:rPr lang="en-US" sz="1600" b="0" i="1" dirty="0" smtClean="0">
                <a:solidFill>
                  <a:schemeClr val="tx1"/>
                </a:solidFill>
              </a:rPr>
            </a:br>
            <a:r>
              <a:rPr lang="en-US" sz="1200" b="0" i="1" dirty="0" smtClean="0">
                <a:solidFill>
                  <a:schemeClr val="tx1"/>
                </a:solidFill>
              </a:rPr>
              <a:t/>
            </a:r>
            <a:br>
              <a:rPr lang="en-US" sz="1200" b="0" i="1" dirty="0" smtClean="0">
                <a:solidFill>
                  <a:schemeClr val="tx1"/>
                </a:solidFill>
              </a:rPr>
            </a:br>
            <a:r>
              <a:rPr lang="en-US" sz="1200" b="0" i="1" dirty="0" smtClean="0">
                <a:solidFill>
                  <a:schemeClr val="tx1"/>
                </a:solidFill>
              </a:rPr>
              <a:t/>
            </a:r>
            <a:br>
              <a:rPr lang="en-US" sz="1200" b="0" i="1" dirty="0" smtClean="0">
                <a:solidFill>
                  <a:schemeClr val="tx1"/>
                </a:solidFill>
              </a:rPr>
            </a:br>
            <a:r>
              <a:rPr lang="en-US" sz="1200" b="0" i="1" dirty="0" smtClean="0">
                <a:solidFill>
                  <a:schemeClr val="tx1"/>
                </a:solidFill>
              </a:rPr>
              <a:t/>
            </a:r>
            <a:br>
              <a:rPr lang="en-US" sz="1200" b="0" i="1" dirty="0" smtClean="0">
                <a:solidFill>
                  <a:schemeClr val="tx1"/>
                </a:solidFill>
              </a:rPr>
            </a:br>
            <a:r>
              <a:rPr lang="en-US" sz="1200" b="0" i="1" dirty="0" smtClean="0">
                <a:solidFill>
                  <a:schemeClr val="tx1"/>
                </a:solidFill>
              </a:rPr>
              <a:t/>
            </a:r>
            <a:br>
              <a:rPr lang="en-US" sz="1200" b="0" i="1" dirty="0" smtClean="0">
                <a:solidFill>
                  <a:schemeClr val="tx1"/>
                </a:solidFill>
              </a:rPr>
            </a:br>
            <a:endParaRPr lang="en-US" sz="1200" i="1" dirty="0" smtClean="0">
              <a:solidFill>
                <a:schemeClr val="tx1"/>
              </a:solidFill>
            </a:endParaRPr>
          </a:p>
        </p:txBody>
      </p:sp>
      <p:sp>
        <p:nvSpPr>
          <p:cNvPr id="35842" name="Text Placeholder 3"/>
          <p:cNvSpPr>
            <a:spLocks noGrp="1"/>
          </p:cNvSpPr>
          <p:nvPr>
            <p:ph type="body" sz="half" idx="2"/>
          </p:nvPr>
        </p:nvSpPr>
        <p:spPr/>
        <p:txBody>
          <a:bodyPr/>
          <a:lstStyle/>
          <a:p>
            <a:pPr algn="ctr"/>
            <a:endParaRPr lang="en-US" sz="2400" b="1" dirty="0" smtClean="0"/>
          </a:p>
          <a:p>
            <a:pPr algn="ctr"/>
            <a:r>
              <a:rPr lang="en-US" sz="2400" b="1" dirty="0" smtClean="0"/>
              <a:t>Headlines</a:t>
            </a:r>
          </a:p>
          <a:p>
            <a:pPr algn="ctr"/>
            <a:r>
              <a:rPr lang="en-US" sz="2400" b="1" dirty="0" smtClean="0"/>
              <a:t>- ~ - </a:t>
            </a:r>
          </a:p>
          <a:p>
            <a:pPr algn="ctr"/>
            <a:endParaRPr lang="en-US" sz="2400" b="1" dirty="0" smtClean="0"/>
          </a:p>
          <a:p>
            <a:pPr algn="ctr"/>
            <a:r>
              <a:rPr lang="en-US" sz="2400" b="1" dirty="0" smtClean="0"/>
              <a:t>Taglines</a:t>
            </a:r>
          </a:p>
          <a:p>
            <a:pPr algn="ctr">
              <a:buFontTx/>
              <a:buChar char="-"/>
            </a:pPr>
            <a:r>
              <a:rPr lang="en-US" sz="2400" b="1" dirty="0" smtClean="0"/>
              <a:t>- ~ -</a:t>
            </a:r>
          </a:p>
          <a:p>
            <a:pPr algn="ctr">
              <a:buFontTx/>
              <a:buChar char="-"/>
            </a:pPr>
            <a:endParaRPr lang="en-US" sz="2400" b="1" dirty="0" smtClean="0"/>
          </a:p>
          <a:p>
            <a:pPr algn="ctr">
              <a:buFontTx/>
              <a:buChar char="-"/>
            </a:pPr>
            <a:r>
              <a:rPr lang="en-US" sz="2400" b="1" dirty="0" smtClean="0"/>
              <a:t>Career Statements</a:t>
            </a:r>
          </a:p>
        </p:txBody>
      </p:sp>
      <p:sp>
        <p:nvSpPr>
          <p:cNvPr id="5" name="TextBox 4"/>
          <p:cNvSpPr txBox="1"/>
          <p:nvPr/>
        </p:nvSpPr>
        <p:spPr>
          <a:xfrm>
            <a:off x="2971800" y="2480726"/>
            <a:ext cx="5867400" cy="2708434"/>
          </a:xfrm>
          <a:prstGeom prst="rect">
            <a:avLst/>
          </a:prstGeom>
          <a:noFill/>
        </p:spPr>
        <p:txBody>
          <a:bodyPr>
            <a:spAutoFit/>
          </a:bodyPr>
          <a:lstStyle/>
          <a:p>
            <a:pPr fontAlgn="auto">
              <a:spcBef>
                <a:spcPts val="0"/>
              </a:spcBef>
              <a:spcAft>
                <a:spcPts val="0"/>
              </a:spcAft>
              <a:defRPr/>
            </a:pPr>
            <a:r>
              <a:rPr lang="en-US" b="1" cap="all" dirty="0">
                <a:latin typeface="+mn-lt"/>
                <a:cs typeface="+mn-cs"/>
              </a:rPr>
              <a:t>Firefighter</a:t>
            </a:r>
            <a:r>
              <a:rPr lang="en-US" dirty="0">
                <a:latin typeface="+mn-lt"/>
                <a:cs typeface="+mn-cs"/>
              </a:rPr>
              <a:t> </a:t>
            </a:r>
          </a:p>
          <a:p>
            <a:pPr fontAlgn="auto">
              <a:spcBef>
                <a:spcPts val="0"/>
              </a:spcBef>
              <a:spcAft>
                <a:spcPts val="0"/>
              </a:spcAft>
              <a:defRPr/>
            </a:pPr>
            <a:r>
              <a:rPr lang="en-US" sz="1400" dirty="0">
                <a:latin typeface="+mn-lt"/>
                <a:cs typeface="+mn-cs"/>
              </a:rPr>
              <a:t>Dive Rescue |  Technical Rescue | Hazardous Materials | Airport Rescue</a:t>
            </a:r>
          </a:p>
          <a:p>
            <a:pPr fontAlgn="auto">
              <a:spcBef>
                <a:spcPts val="0"/>
              </a:spcBef>
              <a:spcAft>
                <a:spcPts val="0"/>
              </a:spcAft>
              <a:defRPr/>
            </a:pPr>
            <a:endParaRPr lang="en-US" sz="1400" dirty="0" smtClean="0">
              <a:latin typeface="+mn-lt"/>
              <a:cs typeface="+mn-cs"/>
            </a:endParaRP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a:p>
            <a:pPr>
              <a:defRPr/>
            </a:pPr>
            <a:r>
              <a:rPr lang="en-US" sz="1400" dirty="0">
                <a:latin typeface="Elephant" panose="02020904090505020303" pitchFamily="18" charset="0"/>
              </a:rPr>
              <a:t>Skilled, </a:t>
            </a:r>
            <a:r>
              <a:rPr lang="en-US" sz="1400" dirty="0" smtClean="0">
                <a:latin typeface="Elephant" panose="02020904090505020303" pitchFamily="18" charset="0"/>
              </a:rPr>
              <a:t>OSHA Certified Construction Laborer</a:t>
            </a:r>
            <a:endParaRPr lang="en-US" sz="1400" dirty="0">
              <a:latin typeface="Elephant" panose="02020904090505020303" pitchFamily="18" charset="0"/>
            </a:endParaRPr>
          </a:p>
          <a:p>
            <a:pPr fontAlgn="auto">
              <a:spcBef>
                <a:spcPts val="0"/>
              </a:spcBef>
              <a:spcAft>
                <a:spcPts val="0"/>
              </a:spcAft>
              <a:defRPr/>
            </a:pPr>
            <a:endParaRPr lang="en-US" sz="1400" dirty="0">
              <a:latin typeface="+mn-lt"/>
              <a:cs typeface="+mn-cs"/>
            </a:endParaRPr>
          </a:p>
          <a:p>
            <a:pPr algn="ctr" fontAlgn="auto">
              <a:spcBef>
                <a:spcPts val="0"/>
              </a:spcBef>
              <a:spcAft>
                <a:spcPts val="0"/>
              </a:spcAft>
              <a:defRPr/>
            </a:pPr>
            <a:endParaRPr lang="en-US" b="1" cap="small" dirty="0">
              <a:solidFill>
                <a:srgbClr val="002060"/>
              </a:solidFill>
              <a:latin typeface="Arial" pitchFamily="34" charset="0"/>
              <a:cs typeface="Arial" pitchFamily="34" charset="0"/>
            </a:endParaRPr>
          </a:p>
          <a:p>
            <a:pPr algn="ctr" fontAlgn="auto">
              <a:spcBef>
                <a:spcPts val="0"/>
              </a:spcBef>
              <a:spcAft>
                <a:spcPts val="0"/>
              </a:spcAft>
              <a:defRPr/>
            </a:pPr>
            <a:endParaRPr lang="en-US" b="1" cap="small" dirty="0">
              <a:solidFill>
                <a:srgbClr val="002060"/>
              </a:solidFill>
              <a:latin typeface="Arial" pitchFamily="34" charset="0"/>
              <a:cs typeface="Arial" pitchFamily="34" charset="0"/>
            </a:endParaRPr>
          </a:p>
          <a:p>
            <a:pPr algn="ctr" fontAlgn="auto">
              <a:spcBef>
                <a:spcPts val="0"/>
              </a:spcBef>
              <a:spcAft>
                <a:spcPts val="0"/>
              </a:spcAft>
              <a:defRPr/>
            </a:pPr>
            <a:r>
              <a:rPr lang="en-US" b="1" cap="small" dirty="0" smtClean="0">
                <a:solidFill>
                  <a:srgbClr val="002060"/>
                </a:solidFill>
                <a:latin typeface="Arial" pitchFamily="34" charset="0"/>
                <a:cs typeface="Arial" pitchFamily="34" charset="0"/>
              </a:rPr>
              <a:t>Fitness </a:t>
            </a:r>
            <a:r>
              <a:rPr lang="en-US" dirty="0">
                <a:solidFill>
                  <a:srgbClr val="002060"/>
                </a:solidFill>
                <a:latin typeface="Arial" pitchFamily="34" charset="0"/>
                <a:cs typeface="Arial" pitchFamily="34" charset="0"/>
              </a:rPr>
              <a:t>and</a:t>
            </a:r>
            <a:r>
              <a:rPr lang="en-US" b="1" cap="small" dirty="0">
                <a:solidFill>
                  <a:srgbClr val="002060"/>
                </a:solidFill>
                <a:latin typeface="Arial" pitchFamily="34" charset="0"/>
                <a:cs typeface="Arial" pitchFamily="34" charset="0"/>
              </a:rPr>
              <a:t> Wellness </a:t>
            </a:r>
            <a:r>
              <a:rPr lang="en-US" b="1" cap="small" dirty="0" smtClean="0">
                <a:solidFill>
                  <a:srgbClr val="002060"/>
                </a:solidFill>
                <a:latin typeface="Arial" pitchFamily="34" charset="0"/>
                <a:cs typeface="Arial" pitchFamily="34" charset="0"/>
              </a:rPr>
              <a:t>Assistant</a:t>
            </a:r>
            <a:endParaRPr lang="en-US" b="1" cap="small" dirty="0">
              <a:solidFill>
                <a:srgbClr val="002060"/>
              </a:solidFill>
              <a:latin typeface="Arial" pitchFamily="34" charset="0"/>
              <a:cs typeface="Arial" pitchFamily="34" charset="0"/>
            </a:endParaRPr>
          </a:p>
          <a:p>
            <a:pPr algn="ctr" fontAlgn="auto">
              <a:spcBef>
                <a:spcPts val="0"/>
              </a:spcBef>
              <a:spcAft>
                <a:spcPts val="0"/>
              </a:spcAft>
              <a:defRPr/>
            </a:pPr>
            <a:r>
              <a:rPr lang="en-US" sz="1400" dirty="0" smtClean="0">
                <a:solidFill>
                  <a:schemeClr val="accent3">
                    <a:lumMod val="50000"/>
                  </a:schemeClr>
                </a:solidFill>
                <a:latin typeface="Arial" pitchFamily="34" charset="0"/>
                <a:cs typeface="Arial" pitchFamily="34" charset="0"/>
              </a:rPr>
              <a:t>Training </a:t>
            </a:r>
            <a:r>
              <a:rPr lang="en-US" sz="1400" dirty="0">
                <a:solidFill>
                  <a:schemeClr val="accent3">
                    <a:lumMod val="50000"/>
                  </a:schemeClr>
                </a:solidFill>
                <a:latin typeface="Arial" pitchFamily="34" charset="0"/>
                <a:cs typeface="Arial" pitchFamily="34" charset="0"/>
              </a:rPr>
              <a:t>in sports, fitness, health and wellness training and </a:t>
            </a:r>
            <a:r>
              <a:rPr lang="en-US" sz="1400" dirty="0" smtClean="0">
                <a:solidFill>
                  <a:schemeClr val="accent3">
                    <a:lumMod val="50000"/>
                  </a:schemeClr>
                </a:solidFill>
                <a:latin typeface="Arial" pitchFamily="34" charset="0"/>
                <a:cs typeface="Arial" pitchFamily="34" charset="0"/>
              </a:rPr>
              <a:t>education</a:t>
            </a:r>
            <a:r>
              <a:rPr lang="en-US" sz="1400" dirty="0" smtClean="0">
                <a:latin typeface="+mn-lt"/>
                <a:cs typeface="+mn-cs"/>
              </a:rPr>
              <a:t> </a:t>
            </a:r>
            <a:endParaRPr lang="en-US" sz="1400" dirty="0">
              <a:latin typeface="+mn-lt"/>
              <a:cs typeface="+mn-cs"/>
            </a:endParaRPr>
          </a:p>
        </p:txBody>
      </p:sp>
      <p:sp>
        <p:nvSpPr>
          <p:cNvPr id="2" name="TextBox 1"/>
          <p:cNvSpPr txBox="1"/>
          <p:nvPr/>
        </p:nvSpPr>
        <p:spPr>
          <a:xfrm>
            <a:off x="2971800" y="5417403"/>
            <a:ext cx="5715000" cy="830997"/>
          </a:xfrm>
          <a:prstGeom prst="rect">
            <a:avLst/>
          </a:prstGeom>
          <a:noFill/>
        </p:spPr>
        <p:txBody>
          <a:bodyPr wrap="square" rtlCol="0">
            <a:spAutoFit/>
          </a:bodyPr>
          <a:lstStyle/>
          <a:p>
            <a:pPr algn="ctr"/>
            <a:r>
              <a:rPr lang="en-US" b="1" dirty="0"/>
              <a:t>Senior Sales Manager</a:t>
            </a:r>
            <a:r>
              <a:rPr lang="en-US" sz="2400" dirty="0"/>
              <a:t/>
            </a:r>
            <a:br>
              <a:rPr lang="en-US" sz="2400" dirty="0"/>
            </a:br>
            <a:r>
              <a:rPr lang="en-US" sz="1400" dirty="0"/>
              <a:t>Operations  -  Marketing  - Merchandizing </a:t>
            </a:r>
            <a:r>
              <a:rPr lang="en-US" sz="1400" i="1" dirty="0"/>
              <a:t/>
            </a:r>
            <a:br>
              <a:rPr lang="en-US" sz="1400" i="1" dirty="0"/>
            </a:br>
            <a:endParaRPr lang="en-US" sz="500" i="1" dirty="0" smtClean="0"/>
          </a:p>
          <a:p>
            <a:pPr algn="ctr"/>
            <a:r>
              <a:rPr lang="en-US" sz="1100" i="1" dirty="0" smtClean="0"/>
              <a:t>“Increasing Revenue</a:t>
            </a:r>
            <a:r>
              <a:rPr lang="en-US" sz="1100" i="1" dirty="0"/>
              <a:t>, </a:t>
            </a:r>
            <a:r>
              <a:rPr lang="en-US" sz="1100" i="1" dirty="0" smtClean="0"/>
              <a:t>Enhancing Profitability </a:t>
            </a:r>
            <a:r>
              <a:rPr lang="en-US" sz="1100" i="1" dirty="0"/>
              <a:t>and </a:t>
            </a:r>
            <a:r>
              <a:rPr lang="en-US" sz="1100" i="1" dirty="0" smtClean="0"/>
              <a:t>Maximizing Productivity”</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31756">
            <a:off x="7102547" y="3239899"/>
            <a:ext cx="360000" cy="663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33400"/>
            <a:ext cx="6019800" cy="5867400"/>
          </a:xfrm>
          <a:ln w="3175">
            <a:solidFill>
              <a:schemeClr val="tx1"/>
            </a:solidFill>
          </a:ln>
        </p:spPr>
        <p:txBody>
          <a:bodyPr/>
          <a:lstStyle/>
          <a:p>
            <a:r>
              <a:rPr lang="en-US" sz="1100" b="0" i="1" dirty="0" smtClean="0">
                <a:solidFill>
                  <a:schemeClr val="tx1"/>
                </a:solidFill>
              </a:rPr>
              <a:t>Holds BA in Psychology/Chemical Dependency and spent 10 years in pharmaceutical sales   </a:t>
            </a:r>
            <a:r>
              <a:rPr lang="en-US" sz="1100" b="0" i="1" u="sng" dirty="0" smtClean="0">
                <a:solidFill>
                  <a:schemeClr val="tx1"/>
                </a:solidFill>
              </a:rPr>
              <a:t>AND</a:t>
            </a:r>
            <a:r>
              <a:rPr lang="en-US" sz="1100" b="0" i="1" dirty="0" smtClean="0">
                <a:solidFill>
                  <a:schemeClr val="tx1"/>
                </a:solidFill>
              </a:rPr>
              <a:t> simultaneously volunteered as a youth counselor. She is burned-out on sales, tired of travel and wants a job  working with youth. Let’s write to her future.</a:t>
            </a: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200" dirty="0" smtClean="0">
                <a:solidFill>
                  <a:srgbClr val="820000"/>
                </a:solidFill>
              </a:rPr>
              <a:t>BEFORE </a:t>
            </a:r>
            <a:r>
              <a:rPr lang="en-US" sz="1400" dirty="0" smtClean="0">
                <a:solidFill>
                  <a:srgbClr val="820000"/>
                </a:solidFill>
              </a:rPr>
              <a:t/>
            </a:r>
            <a:br>
              <a:rPr lang="en-US" sz="1400" dirty="0" smtClean="0">
                <a:solidFill>
                  <a:srgbClr val="820000"/>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t>
            </a:r>
            <a:r>
              <a:rPr lang="en-US" sz="1400" cap="all" dirty="0" smtClean="0">
                <a:solidFill>
                  <a:schemeClr val="tx1"/>
                </a:solidFill>
              </a:rPr>
              <a:t>Denise Smith</a:t>
            </a:r>
            <a:r>
              <a:rPr lang="en-US" sz="1400" cap="small" dirty="0" smtClean="0">
                <a:solidFill>
                  <a:schemeClr val="tx1"/>
                </a:solidFill>
              </a:rPr>
              <a:t/>
            </a:r>
            <a:br>
              <a:rPr lang="en-US" sz="1400" cap="small" dirty="0" smtClean="0">
                <a:solidFill>
                  <a:schemeClr val="tx1"/>
                </a:solidFill>
              </a:rPr>
            </a:br>
            <a:r>
              <a:rPr lang="en-US" sz="1200" b="0" dirty="0" smtClean="0">
                <a:solidFill>
                  <a:schemeClr val="tx1"/>
                </a:solidFill>
              </a:rPr>
              <a:t/>
            </a:r>
            <a:br>
              <a:rPr lang="en-US" sz="1200" b="0" dirty="0" smtClean="0">
                <a:solidFill>
                  <a:schemeClr val="tx1"/>
                </a:solidFill>
              </a:rPr>
            </a:br>
            <a:r>
              <a:rPr lang="en-US" sz="900" b="0" u="sng" dirty="0" smtClean="0">
                <a:solidFill>
                  <a:schemeClr val="tx1"/>
                </a:solidFill>
              </a:rPr>
              <a:t>123 Main Street </a:t>
            </a:r>
            <a:r>
              <a:rPr lang="en-US" sz="900" b="0" u="sng" dirty="0" smtClean="0">
                <a:solidFill>
                  <a:schemeClr val="tx1"/>
                </a:solidFill>
                <a:sym typeface="Wingdings"/>
              </a:rPr>
              <a:t> </a:t>
            </a:r>
            <a:r>
              <a:rPr lang="en-US" sz="900" b="0" u="sng" dirty="0" smtClean="0">
                <a:solidFill>
                  <a:schemeClr val="tx1"/>
                </a:solidFill>
              </a:rPr>
              <a:t>Missoula Montana                                                                               406.243.2345 </a:t>
            </a:r>
            <a:r>
              <a:rPr lang="en-US" sz="900" b="0" u="sng" dirty="0" smtClean="0">
                <a:solidFill>
                  <a:schemeClr val="tx1"/>
                </a:solidFill>
                <a:sym typeface="Wingdings"/>
              </a:rPr>
              <a:t> dsmith</a:t>
            </a:r>
            <a:r>
              <a:rPr lang="en-US" sz="900" b="0" u="sng" dirty="0" smtClean="0">
                <a:solidFill>
                  <a:schemeClr val="tx1"/>
                </a:solidFill>
              </a:rPr>
              <a:t>@gmail.com</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1100" cap="all" dirty="0" smtClean="0">
                <a:solidFill>
                  <a:schemeClr val="tx1"/>
                </a:solidFill>
              </a:rPr>
              <a:t>Pharmaceutical S</a:t>
            </a:r>
            <a:r>
              <a:rPr lang="en-US" sz="1100" dirty="0" smtClean="0">
                <a:solidFill>
                  <a:schemeClr val="tx1"/>
                </a:solidFill>
              </a:rPr>
              <a:t>ALES MANAGER</a:t>
            </a:r>
            <a:r>
              <a:rPr lang="en-US" sz="900" dirty="0" smtClean="0">
                <a:solidFill>
                  <a:schemeClr val="tx1"/>
                </a:solidFill>
              </a:rPr>
              <a:t/>
            </a:r>
            <a:br>
              <a:rPr lang="en-US" sz="900" dirty="0" smtClean="0">
                <a:solidFill>
                  <a:schemeClr val="tx1"/>
                </a:solidFill>
              </a:rPr>
            </a:br>
            <a:r>
              <a:rPr lang="en-US" sz="500" dirty="0" smtClean="0">
                <a:solidFill>
                  <a:schemeClr val="tx1"/>
                </a:solidFill>
              </a:rPr>
              <a:t> </a:t>
            </a:r>
            <a:r>
              <a:rPr lang="en-US" sz="900" dirty="0" smtClean="0">
                <a:solidFill>
                  <a:schemeClr val="tx1"/>
                </a:solidFill>
              </a:rPr>
              <a:t/>
            </a:r>
            <a:br>
              <a:rPr lang="en-US" sz="900" dirty="0" smtClean="0">
                <a:solidFill>
                  <a:schemeClr val="tx1"/>
                </a:solidFill>
              </a:rPr>
            </a:br>
            <a:r>
              <a:rPr lang="en-US" sz="1000" b="0" dirty="0" smtClean="0">
                <a:solidFill>
                  <a:schemeClr val="tx1"/>
                </a:solidFill>
              </a:rPr>
              <a:t>Ten year multi-national career represen</a:t>
            </a:r>
            <a:r>
              <a:rPr lang="en-US" dirty="0">
                <a:solidFill>
                  <a:srgbClr val="FF0000"/>
                </a:solidFill>
              </a:rPr>
              <a:t>ting</a:t>
            </a:r>
            <a:r>
              <a:rPr lang="en-US" sz="1000" b="0" dirty="0" smtClean="0">
                <a:solidFill>
                  <a:srgbClr val="FF0000"/>
                </a:solidFill>
              </a:rPr>
              <a:t> </a:t>
            </a:r>
            <a:r>
              <a:rPr lang="en-US" sz="1000" b="0" dirty="0" smtClean="0">
                <a:solidFill>
                  <a:schemeClr val="tx1"/>
                </a:solidFill>
              </a:rPr>
              <a:t>products of three global pharmaceutical industry leaders. Track record of consistent delivery of double-digit revenue and profit growth within highly-competitive healthcare markets. Expertise areas:</a:t>
            </a:r>
            <a:r>
              <a:rPr lang="en-US" sz="900" b="0" dirty="0" smtClean="0">
                <a:solidFill>
                  <a:schemeClr val="tx1"/>
                </a:solidFill>
              </a:rPr>
              <a:t/>
            </a:r>
            <a:br>
              <a:rPr lang="en-US" sz="900" b="0" dirty="0" smtClean="0">
                <a:solidFill>
                  <a:schemeClr val="tx1"/>
                </a:solidFill>
              </a:rPr>
            </a:br>
            <a:r>
              <a:rPr lang="en-US" sz="600" b="0" dirty="0" smtClean="0">
                <a:solidFill>
                  <a:schemeClr val="tx1"/>
                </a:solidFill>
              </a:rPr>
              <a:t>     </a:t>
            </a:r>
            <a:r>
              <a:rPr lang="en-US" sz="900" b="0" dirty="0" smtClean="0">
                <a:solidFill>
                  <a:schemeClr val="tx1"/>
                </a:solidFill>
              </a:rPr>
              <a:t/>
            </a:r>
            <a:br>
              <a:rPr lang="en-US" sz="900" b="0" dirty="0" smtClean="0">
                <a:solidFill>
                  <a:schemeClr val="tx1"/>
                </a:solidFill>
              </a:rPr>
            </a:br>
            <a:r>
              <a:rPr lang="en-US" sz="900" b="0" dirty="0" smtClean="0">
                <a:solidFill>
                  <a:schemeClr val="tx1"/>
                </a:solidFill>
                <a:sym typeface="Wingdings"/>
              </a:rPr>
              <a:t> </a:t>
            </a:r>
            <a:r>
              <a:rPr lang="en-US" sz="900" b="0" dirty="0" smtClean="0">
                <a:solidFill>
                  <a:schemeClr val="tx1"/>
                </a:solidFill>
              </a:rPr>
              <a:t>Executive Sales Presentations	</a:t>
            </a:r>
            <a:r>
              <a:rPr lang="en-US" sz="900" b="0" dirty="0" smtClean="0">
                <a:solidFill>
                  <a:schemeClr val="tx1"/>
                </a:solidFill>
                <a:sym typeface="Wingdings"/>
              </a:rPr>
              <a:t>  </a:t>
            </a:r>
            <a:r>
              <a:rPr lang="en-US" sz="900" b="0" dirty="0" smtClean="0">
                <a:solidFill>
                  <a:schemeClr val="tx1"/>
                </a:solidFill>
              </a:rPr>
              <a:t>Price &amp; Contract Negotiations	</a:t>
            </a:r>
            <a:r>
              <a:rPr lang="en-US" sz="900" b="0" dirty="0" smtClean="0">
                <a:solidFill>
                  <a:schemeClr val="tx1"/>
                </a:solidFill>
                <a:sym typeface="Wingdings"/>
              </a:rPr>
              <a:t>  </a:t>
            </a:r>
            <a:r>
              <a:rPr lang="en-US" sz="900" b="0" dirty="0" smtClean="0">
                <a:solidFill>
                  <a:schemeClr val="tx1"/>
                </a:solidFill>
              </a:rPr>
              <a:t>New Product Introduction</a:t>
            </a:r>
            <a:br>
              <a:rPr lang="en-US" sz="900" b="0" dirty="0" smtClean="0">
                <a:solidFill>
                  <a:schemeClr val="tx1"/>
                </a:solidFill>
              </a:rPr>
            </a:br>
            <a:r>
              <a:rPr lang="en-US" sz="900" b="0" dirty="0" smtClean="0">
                <a:solidFill>
                  <a:schemeClr val="tx1"/>
                </a:solidFill>
                <a:sym typeface="Wingdings"/>
              </a:rPr>
              <a:t> </a:t>
            </a:r>
            <a:r>
              <a:rPr lang="en-US" sz="900" b="0" dirty="0" smtClean="0">
                <a:solidFill>
                  <a:schemeClr val="tx1"/>
                </a:solidFill>
              </a:rPr>
              <a:t>Sales Budgeting and Reporting	</a:t>
            </a:r>
            <a:r>
              <a:rPr lang="en-US" sz="900" b="0" dirty="0" smtClean="0">
                <a:solidFill>
                  <a:schemeClr val="tx1"/>
                </a:solidFill>
                <a:sym typeface="Wingdings"/>
              </a:rPr>
              <a:t>  </a:t>
            </a:r>
            <a:r>
              <a:rPr lang="en-US" sz="900" b="0" dirty="0" smtClean="0">
                <a:solidFill>
                  <a:schemeClr val="tx1"/>
                </a:solidFill>
              </a:rPr>
              <a:t>Marketing Communications	</a:t>
            </a:r>
            <a:r>
              <a:rPr lang="en-US" sz="900" b="0" dirty="0" smtClean="0">
                <a:solidFill>
                  <a:schemeClr val="tx1"/>
                </a:solidFill>
                <a:sym typeface="Wingdings"/>
              </a:rPr>
              <a:t>  </a:t>
            </a:r>
            <a:r>
              <a:rPr lang="en-US" sz="900" b="0" dirty="0" smtClean="0">
                <a:solidFill>
                  <a:schemeClr val="tx1"/>
                </a:solidFill>
              </a:rPr>
              <a:t>Territory Management</a:t>
            </a:r>
            <a:br>
              <a:rPr lang="en-US" sz="900" b="0" dirty="0" smtClean="0">
                <a:solidFill>
                  <a:schemeClr val="tx1"/>
                </a:solidFill>
              </a:rPr>
            </a:br>
            <a:r>
              <a:rPr lang="en-US" sz="900" b="0" dirty="0" smtClean="0">
                <a:solidFill>
                  <a:schemeClr val="tx1"/>
                </a:solidFill>
                <a:sym typeface="Wingdings"/>
              </a:rPr>
              <a:t> </a:t>
            </a:r>
            <a:r>
              <a:rPr lang="en-US" sz="900" b="0" dirty="0" smtClean="0">
                <a:solidFill>
                  <a:schemeClr val="tx1"/>
                </a:solidFill>
              </a:rPr>
              <a:t>Sales Training and Mentoring	</a:t>
            </a:r>
            <a:r>
              <a:rPr lang="en-US" sz="900" b="0" dirty="0" smtClean="0">
                <a:solidFill>
                  <a:schemeClr val="tx1"/>
                </a:solidFill>
                <a:sym typeface="Wingdings"/>
              </a:rPr>
              <a:t>  </a:t>
            </a:r>
            <a:r>
              <a:rPr lang="en-US" sz="900" b="0" dirty="0" smtClean="0">
                <a:solidFill>
                  <a:schemeClr val="tx1"/>
                </a:solidFill>
              </a:rPr>
              <a:t>Business Strategy Design	</a:t>
            </a:r>
            <a:r>
              <a:rPr lang="en-US" sz="900" b="0" dirty="0" smtClean="0">
                <a:solidFill>
                  <a:schemeClr val="tx1"/>
                </a:solidFill>
                <a:sym typeface="Wingdings"/>
              </a:rPr>
              <a:t>  </a:t>
            </a:r>
            <a:r>
              <a:rPr lang="en-US" sz="900" b="0" dirty="0" smtClean="0">
                <a:solidFill>
                  <a:schemeClr val="tx1"/>
                </a:solidFill>
              </a:rPr>
              <a:t>Client Recruitment &amp;Retention  </a:t>
            </a: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u="sng" dirty="0" smtClean="0">
                <a:solidFill>
                  <a:schemeClr val="tx1"/>
                </a:solidFill>
              </a:rPr>
              <a:t>----------------------------------------------------------------------------------------------------------------------------------</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1200" dirty="0" smtClean="0">
                <a:solidFill>
                  <a:srgbClr val="760000"/>
                </a:solidFill>
              </a:rPr>
              <a:t>AFTER:  WRITTEN TO FUTURE  </a:t>
            </a:r>
            <a:r>
              <a:rPr lang="en-US" sz="1400" b="0" u="sng" dirty="0" smtClean="0">
                <a:solidFill>
                  <a:schemeClr val="tx1"/>
                </a:solidFill>
              </a:rPr>
              <a:t/>
            </a:r>
            <a:br>
              <a:rPr lang="en-US" sz="14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dirty="0" smtClean="0">
                <a:solidFill>
                  <a:schemeClr val="tx1"/>
                </a:solidFill>
              </a:rPr>
              <a:t>                                                                      </a:t>
            </a:r>
            <a:br>
              <a:rPr lang="en-US" sz="900" b="0" dirty="0" smtClean="0">
                <a:solidFill>
                  <a:schemeClr val="tx1"/>
                </a:solidFill>
              </a:rPr>
            </a:br>
            <a:r>
              <a:rPr lang="en-US" sz="900" b="0" dirty="0">
                <a:solidFill>
                  <a:schemeClr val="tx1"/>
                </a:solidFill>
              </a:rPr>
              <a:t> </a:t>
            </a:r>
            <a:r>
              <a:rPr lang="en-US" sz="900" b="0" dirty="0" smtClean="0">
                <a:solidFill>
                  <a:schemeClr val="tx1"/>
                </a:solidFill>
              </a:rPr>
              <a:t>                                                                           </a:t>
            </a:r>
            <a:r>
              <a:rPr lang="en-US" sz="1400" cap="all" dirty="0" smtClean="0">
                <a:solidFill>
                  <a:schemeClr val="tx1"/>
                </a:solidFill>
              </a:rPr>
              <a:t>Denise Smith</a:t>
            </a:r>
            <a:br>
              <a:rPr lang="en-US" sz="1400" cap="all" dirty="0" smtClean="0">
                <a:solidFill>
                  <a:schemeClr val="tx1"/>
                </a:solidFill>
              </a:rPr>
            </a:br>
            <a:r>
              <a:rPr lang="en-US" sz="1200" b="0" dirty="0" smtClean="0">
                <a:solidFill>
                  <a:schemeClr val="tx1"/>
                </a:solidFill>
              </a:rPr>
              <a:t/>
            </a:r>
            <a:br>
              <a:rPr lang="en-US" sz="1200" b="0" dirty="0" smtClean="0">
                <a:solidFill>
                  <a:schemeClr val="tx1"/>
                </a:solidFill>
              </a:rPr>
            </a:br>
            <a:r>
              <a:rPr lang="en-US" sz="900" b="0" u="sng" dirty="0" smtClean="0">
                <a:solidFill>
                  <a:schemeClr val="tx1"/>
                </a:solidFill>
              </a:rPr>
              <a:t>123 Main Street </a:t>
            </a:r>
            <a:r>
              <a:rPr lang="en-US" sz="900" b="0" u="sng" dirty="0" smtClean="0">
                <a:solidFill>
                  <a:schemeClr val="tx1"/>
                </a:solidFill>
                <a:sym typeface="Wingdings"/>
              </a:rPr>
              <a:t> </a:t>
            </a:r>
            <a:r>
              <a:rPr lang="en-US" sz="900" b="0" u="sng" dirty="0" smtClean="0">
                <a:solidFill>
                  <a:schemeClr val="tx1"/>
                </a:solidFill>
              </a:rPr>
              <a:t>Missoula Montana                                                                               406.243.2345 </a:t>
            </a:r>
            <a:r>
              <a:rPr lang="en-US" sz="900" b="0" u="sng" dirty="0" smtClean="0">
                <a:solidFill>
                  <a:schemeClr val="tx1"/>
                </a:solidFill>
                <a:sym typeface="Wingdings"/>
              </a:rPr>
              <a:t> dsmith</a:t>
            </a:r>
            <a:r>
              <a:rPr lang="en-US" sz="900" b="0" u="sng" dirty="0" smtClean="0">
                <a:solidFill>
                  <a:schemeClr val="tx1"/>
                </a:solidFill>
              </a:rPr>
              <a:t>@mail.com</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1100" cap="all" dirty="0" smtClean="0">
                <a:solidFill>
                  <a:schemeClr val="tx1"/>
                </a:solidFill>
              </a:rPr>
              <a:t>youth counselor </a:t>
            </a:r>
            <a:r>
              <a:rPr lang="en-US" sz="900" dirty="0" smtClean="0">
                <a:solidFill>
                  <a:schemeClr val="tx1"/>
                </a:solidFill>
              </a:rPr>
              <a:t/>
            </a:r>
            <a:br>
              <a:rPr lang="en-US" sz="900" dirty="0" smtClean="0">
                <a:solidFill>
                  <a:schemeClr val="tx1"/>
                </a:solidFill>
              </a:rPr>
            </a:br>
            <a:r>
              <a:rPr lang="en-US" sz="500" dirty="0" smtClean="0">
                <a:solidFill>
                  <a:schemeClr val="tx1"/>
                </a:solidFill>
              </a:rPr>
              <a:t> </a:t>
            </a:r>
            <a:r>
              <a:rPr lang="en-US" sz="900" dirty="0" smtClean="0">
                <a:solidFill>
                  <a:schemeClr val="tx1"/>
                </a:solidFill>
              </a:rPr>
              <a:t/>
            </a:r>
            <a:br>
              <a:rPr lang="en-US" sz="900" dirty="0" smtClean="0">
                <a:solidFill>
                  <a:schemeClr val="tx1"/>
                </a:solidFill>
              </a:rPr>
            </a:br>
            <a:r>
              <a:rPr lang="en-US" sz="1000" b="0" dirty="0" smtClean="0">
                <a:solidFill>
                  <a:schemeClr val="tx1"/>
                </a:solidFill>
              </a:rPr>
              <a:t>Ten years’ experience serving in youth-focused community non-profit organizations. </a:t>
            </a:r>
            <a:r>
              <a:rPr lang="en-US" sz="1000" dirty="0" smtClean="0">
                <a:solidFill>
                  <a:schemeClr val="tx1"/>
                </a:solidFill>
              </a:rPr>
              <a:t>Proven ability to provide structure, support, and targeted interventions to help teens learn positive decision making, leading to success in their  classrooms, families, and communities.</a:t>
            </a:r>
            <a:r>
              <a:rPr lang="en-US" sz="1000" b="0" dirty="0" smtClean="0">
                <a:solidFill>
                  <a:schemeClr val="tx1"/>
                </a:solidFill>
              </a:rPr>
              <a:t> Expertise areas:</a:t>
            </a:r>
            <a:r>
              <a:rPr lang="en-US" sz="900" b="0" dirty="0" smtClean="0">
                <a:solidFill>
                  <a:schemeClr val="tx1"/>
                </a:solidFill>
              </a:rPr>
              <a:t/>
            </a:r>
            <a:br>
              <a:rPr lang="en-US" sz="900" b="0" dirty="0" smtClean="0">
                <a:solidFill>
                  <a:schemeClr val="tx1"/>
                </a:solidFill>
              </a:rPr>
            </a:br>
            <a:r>
              <a:rPr lang="en-US" sz="600" b="0" dirty="0" smtClean="0">
                <a:solidFill>
                  <a:schemeClr val="tx1"/>
                </a:solidFill>
              </a:rPr>
              <a:t>     </a:t>
            </a:r>
            <a:r>
              <a:rPr lang="en-US" sz="900" b="0" dirty="0" smtClean="0">
                <a:solidFill>
                  <a:schemeClr val="tx1"/>
                </a:solidFill>
              </a:rPr>
              <a:t/>
            </a:r>
            <a:br>
              <a:rPr lang="en-US" sz="900" b="0" dirty="0" smtClean="0">
                <a:solidFill>
                  <a:schemeClr val="tx1"/>
                </a:solidFill>
              </a:rPr>
            </a:br>
            <a:r>
              <a:rPr lang="en-US" sz="900" b="0" dirty="0" smtClean="0">
                <a:solidFill>
                  <a:schemeClr val="tx1"/>
                </a:solidFill>
                <a:sym typeface="Wingdings"/>
              </a:rPr>
              <a:t> </a:t>
            </a:r>
            <a:r>
              <a:rPr lang="en-US" sz="900" b="0" dirty="0" smtClean="0">
                <a:solidFill>
                  <a:schemeClr val="tx1"/>
                </a:solidFill>
              </a:rPr>
              <a:t>Crisis Intervention	</a:t>
            </a:r>
            <a:r>
              <a:rPr lang="en-US" sz="900" b="0" dirty="0" smtClean="0">
                <a:solidFill>
                  <a:schemeClr val="tx1"/>
                </a:solidFill>
                <a:sym typeface="Wingdings"/>
              </a:rPr>
              <a:t> </a:t>
            </a:r>
            <a:r>
              <a:rPr lang="en-US" sz="900" b="0" dirty="0" smtClean="0">
                <a:solidFill>
                  <a:schemeClr val="tx1"/>
                </a:solidFill>
              </a:rPr>
              <a:t>Treatment Planning	</a:t>
            </a:r>
            <a:r>
              <a:rPr lang="en-US" sz="900" b="0" dirty="0" smtClean="0">
                <a:solidFill>
                  <a:schemeClr val="tx1"/>
                </a:solidFill>
                <a:sym typeface="Wingdings"/>
              </a:rPr>
              <a:t> </a:t>
            </a:r>
            <a:r>
              <a:rPr lang="en-US" sz="900" b="0" dirty="0" smtClean="0">
                <a:solidFill>
                  <a:schemeClr val="tx1"/>
                </a:solidFill>
              </a:rPr>
              <a:t>Psycho-Educational Instructor	</a:t>
            </a:r>
            <a:r>
              <a:rPr lang="en-US" sz="900" b="0" dirty="0" smtClean="0">
                <a:solidFill>
                  <a:schemeClr val="tx1"/>
                </a:solidFill>
                <a:sym typeface="Wingdings"/>
              </a:rPr>
              <a:t> </a:t>
            </a:r>
            <a:r>
              <a:rPr lang="en-US" sz="900" b="0" dirty="0" smtClean="0">
                <a:solidFill>
                  <a:schemeClr val="tx1"/>
                </a:solidFill>
              </a:rPr>
              <a:t/>
            </a:r>
            <a:br>
              <a:rPr lang="en-US" sz="900" b="0" dirty="0" smtClean="0">
                <a:solidFill>
                  <a:schemeClr val="tx1"/>
                </a:solidFill>
              </a:rPr>
            </a:br>
            <a:r>
              <a:rPr lang="en-US" sz="900" b="0" dirty="0" smtClean="0">
                <a:solidFill>
                  <a:schemeClr val="tx1"/>
                </a:solidFill>
                <a:sym typeface="Wingdings"/>
              </a:rPr>
              <a:t> Group Facilitation</a:t>
            </a:r>
            <a:r>
              <a:rPr lang="en-US" sz="900" b="0" dirty="0" smtClean="0">
                <a:solidFill>
                  <a:schemeClr val="tx1"/>
                </a:solidFill>
              </a:rPr>
              <a:t>	</a:t>
            </a:r>
            <a:r>
              <a:rPr lang="en-US" sz="900" b="0" dirty="0" smtClean="0">
                <a:solidFill>
                  <a:schemeClr val="tx1"/>
                </a:solidFill>
                <a:sym typeface="Wingdings"/>
              </a:rPr>
              <a:t> </a:t>
            </a:r>
            <a:r>
              <a:rPr lang="en-US" sz="900" b="0" dirty="0" smtClean="0">
                <a:solidFill>
                  <a:schemeClr val="tx1"/>
                </a:solidFill>
              </a:rPr>
              <a:t>Parenting Education	</a:t>
            </a:r>
            <a:r>
              <a:rPr lang="en-US" sz="900" b="0" dirty="0" smtClean="0">
                <a:solidFill>
                  <a:schemeClr val="tx1"/>
                </a:solidFill>
                <a:sym typeface="Wingdings"/>
              </a:rPr>
              <a:t> Chemical Dependency  Trained</a:t>
            </a:r>
            <a:r>
              <a:rPr lang="en-US" sz="900" b="0" dirty="0" smtClean="0">
                <a:solidFill>
                  <a:schemeClr val="tx1"/>
                </a:solidFill>
              </a:rPr>
              <a:t>	</a:t>
            </a:r>
            <a:br>
              <a:rPr lang="en-US" sz="900" b="0" dirty="0" smtClean="0">
                <a:solidFill>
                  <a:schemeClr val="tx1"/>
                </a:solidFill>
              </a:rPr>
            </a:br>
            <a:r>
              <a:rPr lang="en-US" sz="900" b="0" dirty="0" smtClean="0">
                <a:solidFill>
                  <a:schemeClr val="tx1"/>
                </a:solidFill>
                <a:sym typeface="Wingdings"/>
              </a:rPr>
              <a:t> Inter-Agency Relations</a:t>
            </a:r>
            <a:r>
              <a:rPr lang="en-US" sz="900" b="0" dirty="0" smtClean="0">
                <a:solidFill>
                  <a:schemeClr val="tx1"/>
                </a:solidFill>
              </a:rPr>
              <a:t>	</a:t>
            </a:r>
            <a:r>
              <a:rPr lang="en-US" sz="900" b="0" dirty="0" smtClean="0">
                <a:solidFill>
                  <a:schemeClr val="tx1"/>
                </a:solidFill>
                <a:sym typeface="Wingdings"/>
              </a:rPr>
              <a:t> </a:t>
            </a:r>
            <a:r>
              <a:rPr lang="en-US" sz="900" b="0" dirty="0" smtClean="0">
                <a:solidFill>
                  <a:schemeClr val="tx1"/>
                </a:solidFill>
              </a:rPr>
              <a:t>Conflict Resolution	</a:t>
            </a:r>
            <a:r>
              <a:rPr lang="en-US" sz="900" b="0" dirty="0" smtClean="0">
                <a:solidFill>
                  <a:schemeClr val="tx1"/>
                </a:solidFill>
                <a:sym typeface="Wingdings"/>
              </a:rPr>
              <a:t> </a:t>
            </a:r>
            <a:r>
              <a:rPr lang="en-US" sz="900" b="0" dirty="0" smtClean="0">
                <a:solidFill>
                  <a:schemeClr val="tx1"/>
                </a:solidFill>
              </a:rPr>
              <a:t>Community Outreach</a:t>
            </a:r>
            <a:r>
              <a:rPr lang="en-US" sz="900" b="0" u="sng" dirty="0" smtClean="0">
                <a:solidFill>
                  <a:schemeClr val="tx1"/>
                </a:solidFill>
              </a:rPr>
              <a:t/>
            </a:r>
            <a:br>
              <a:rPr lang="en-US" sz="900" b="0" u="sng" dirty="0" smtClean="0">
                <a:solidFill>
                  <a:schemeClr val="tx1"/>
                </a:solidFill>
              </a:rPr>
            </a:br>
            <a:endParaRPr lang="en-US" sz="900" dirty="0">
              <a:solidFill>
                <a:srgbClr val="760000"/>
              </a:solidFill>
            </a:endParaRPr>
          </a:p>
        </p:txBody>
      </p:sp>
      <p:sp>
        <p:nvSpPr>
          <p:cNvPr id="4" name="Text Placeholder 3"/>
          <p:cNvSpPr>
            <a:spLocks noGrp="1"/>
          </p:cNvSpPr>
          <p:nvPr>
            <p:ph type="body" sz="half" idx="2"/>
          </p:nvPr>
        </p:nvSpPr>
        <p:spPr>
          <a:xfrm>
            <a:off x="0" y="990600"/>
            <a:ext cx="2895600" cy="5257800"/>
          </a:xfrm>
        </p:spPr>
        <p:txBody>
          <a:bodyPr>
            <a:normAutofit/>
          </a:bodyPr>
          <a:lstStyle/>
          <a:p>
            <a:pPr algn="ctr"/>
            <a:endParaRPr lang="en-US" sz="2000" b="1" dirty="0" smtClean="0">
              <a:solidFill>
                <a:schemeClr val="tx1"/>
              </a:solidFill>
            </a:endParaRPr>
          </a:p>
          <a:p>
            <a:pPr algn="ctr"/>
            <a:r>
              <a:rPr lang="en-US" sz="2800" b="1" dirty="0" smtClean="0">
                <a:solidFill>
                  <a:schemeClr val="bg1"/>
                </a:solidFill>
              </a:rPr>
              <a:t>Write</a:t>
            </a:r>
          </a:p>
          <a:p>
            <a:pPr algn="ctr"/>
            <a:r>
              <a:rPr lang="en-US" sz="2800" b="1" dirty="0" smtClean="0">
                <a:solidFill>
                  <a:schemeClr val="bg1"/>
                </a:solidFill>
              </a:rPr>
              <a:t>to the</a:t>
            </a:r>
          </a:p>
          <a:p>
            <a:pPr algn="ctr"/>
            <a:r>
              <a:rPr lang="en-US" sz="3600" b="1" cap="all" dirty="0" smtClean="0">
                <a:solidFill>
                  <a:schemeClr val="bg1"/>
                </a:solidFill>
              </a:rPr>
              <a:t>Future</a:t>
            </a:r>
          </a:p>
          <a:p>
            <a:pPr algn="ctr"/>
            <a:r>
              <a:rPr lang="en-US" sz="2800" b="1" dirty="0" smtClean="0">
                <a:solidFill>
                  <a:schemeClr val="bg1"/>
                </a:solidFill>
              </a:rPr>
              <a:t>not the</a:t>
            </a:r>
          </a:p>
          <a:p>
            <a:pPr algn="ctr"/>
            <a:r>
              <a:rPr lang="en-US" sz="2800" b="1" dirty="0" smtClean="0">
                <a:solidFill>
                  <a:schemeClr val="bg1"/>
                </a:solidFill>
              </a:rPr>
              <a:t>past</a:t>
            </a:r>
          </a:p>
          <a:p>
            <a:pPr algn="ct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6096000" cy="5791200"/>
          </a:xfrm>
        </p:spPr>
        <p:txBody>
          <a:bodyPr/>
          <a:lstStyle/>
          <a:p>
            <a:pPr marL="0" indent="0">
              <a:spcBef>
                <a:spcPts val="0"/>
              </a:spcBef>
            </a:pPr>
            <a:r>
              <a:rPr lang="en-US" sz="1100" strike="sngStrike" dirty="0" smtClean="0">
                <a:solidFill>
                  <a:srgbClr val="FF0000"/>
                </a:solidFill>
              </a:rPr>
              <a:t>TELL IT --</a:t>
            </a:r>
            <a:r>
              <a:rPr lang="en-US" sz="1100" dirty="0" smtClean="0">
                <a:solidFill>
                  <a:srgbClr val="FF0000"/>
                </a:solidFill>
              </a:rPr>
              <a:t/>
            </a:r>
            <a:br>
              <a:rPr lang="en-US" sz="1100" dirty="0" smtClean="0">
                <a:solidFill>
                  <a:srgbClr val="FF0000"/>
                </a:solidFill>
              </a:rPr>
            </a:br>
            <a:r>
              <a:rPr lang="en-US" sz="1100" dirty="0" smtClean="0">
                <a:solidFill>
                  <a:schemeClr val="tx1"/>
                </a:solidFill>
              </a:rPr>
              <a:t/>
            </a:r>
            <a:br>
              <a:rPr lang="en-US" sz="1100" dirty="0" smtClean="0">
                <a:solidFill>
                  <a:schemeClr val="tx1"/>
                </a:solidFill>
              </a:rPr>
            </a:br>
            <a:r>
              <a:rPr lang="en-US" sz="1100" b="0" dirty="0" smtClean="0">
                <a:solidFill>
                  <a:schemeClr val="tx1"/>
                </a:solidFill>
                <a:sym typeface="Wingdings"/>
              </a:rPr>
              <a:t>  </a:t>
            </a:r>
            <a:r>
              <a:rPr lang="en-US" sz="1100" dirty="0" smtClean="0">
                <a:solidFill>
                  <a:schemeClr val="tx1"/>
                </a:solidFill>
              </a:rPr>
              <a:t>Responsible for operation of automotive </a:t>
            </a:r>
            <a:r>
              <a:rPr lang="en-US" sz="1100" dirty="0">
                <a:solidFill>
                  <a:schemeClr val="tx1"/>
                </a:solidFill>
              </a:rPr>
              <a:t>sales </a:t>
            </a:r>
            <a:r>
              <a:rPr lang="en-US" sz="1100" dirty="0" smtClean="0">
                <a:solidFill>
                  <a:schemeClr val="tx1"/>
                </a:solidFill>
              </a:rPr>
              <a:t>department customer service.</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dirty="0" smtClean="0">
                <a:solidFill>
                  <a:srgbClr val="FF0000"/>
                </a:solidFill>
              </a:rPr>
              <a:t>SELL IT --</a:t>
            </a: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0" dirty="0" smtClean="0">
                <a:solidFill>
                  <a:schemeClr val="tx1"/>
                </a:solidFill>
                <a:sym typeface="Wingdings"/>
              </a:rPr>
              <a:t> Controlled f</a:t>
            </a:r>
            <a:r>
              <a:rPr lang="en-US" sz="1100" b="0" dirty="0" smtClean="0">
                <a:solidFill>
                  <a:schemeClr val="tx1"/>
                </a:solidFill>
              </a:rPr>
              <a:t>ull strategic, operating, and P&amp;L responsibility for daily management of 2000 employees and a two-site customer service operation supporting $25M in sales in FY2012 for the largest U.S. automotive brake manufacturer.</a:t>
            </a:r>
            <a:br>
              <a:rPr lang="en-US" sz="1100" b="0" dirty="0" smtClean="0">
                <a:solidFill>
                  <a:schemeClr val="tx1"/>
                </a:solidFill>
              </a:rPr>
            </a:br>
            <a:r>
              <a:rPr lang="en-US" sz="1100" dirty="0" smtClean="0">
                <a:solidFill>
                  <a:schemeClr val="tx1"/>
                </a:solidFill>
              </a:rPr>
              <a:t>======================================================</a:t>
            </a:r>
            <a:r>
              <a:rPr lang="en-US" sz="1100" dirty="0" smtClean="0">
                <a:solidFill>
                  <a:schemeClr val="accent1"/>
                </a:solidFill>
              </a:rPr>
              <a:t/>
            </a:r>
            <a:br>
              <a:rPr lang="en-US" sz="1100" dirty="0" smtClean="0">
                <a:solidFill>
                  <a:schemeClr val="accent1"/>
                </a:solidFill>
              </a:rPr>
            </a:br>
            <a:r>
              <a:rPr lang="en-US" sz="1100" dirty="0" smtClean="0">
                <a:solidFill>
                  <a:schemeClr val="accent1"/>
                </a:solidFill>
              </a:rPr>
              <a:t/>
            </a:r>
            <a:br>
              <a:rPr lang="en-US" sz="1100" dirty="0" smtClean="0">
                <a:solidFill>
                  <a:schemeClr val="accent1"/>
                </a:solidFill>
              </a:rPr>
            </a:br>
            <a:r>
              <a:rPr lang="en-US" sz="1100" strike="sngStrike" dirty="0" smtClean="0">
                <a:solidFill>
                  <a:srgbClr val="FF0000"/>
                </a:solidFill>
              </a:rPr>
              <a:t>TELL IT --</a:t>
            </a: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0" dirty="0" smtClean="0">
                <a:solidFill>
                  <a:schemeClr val="tx1"/>
                </a:solidFill>
                <a:sym typeface="Wingdings"/>
              </a:rPr>
              <a:t>  </a:t>
            </a:r>
            <a:r>
              <a:rPr lang="en-US" sz="1100" dirty="0" smtClean="0">
                <a:solidFill>
                  <a:schemeClr val="tx1"/>
                </a:solidFill>
              </a:rPr>
              <a:t>Managed large-scale reorganization of Kodak’s largest manufacturing plant.</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dirty="0" smtClean="0">
                <a:solidFill>
                  <a:srgbClr val="FF0000"/>
                </a:solidFill>
              </a:rPr>
              <a:t>SELL IT --</a:t>
            </a:r>
            <a:br>
              <a:rPr lang="en-US" sz="1100" dirty="0" smtClean="0">
                <a:solidFill>
                  <a:srgbClr val="FF0000"/>
                </a:solidFill>
              </a:rPr>
            </a:br>
            <a:r>
              <a:rPr lang="en-US" sz="1100" dirty="0" smtClean="0">
                <a:solidFill>
                  <a:schemeClr val="tx1"/>
                </a:solidFill>
              </a:rPr>
              <a:t/>
            </a:r>
            <a:br>
              <a:rPr lang="en-US" sz="1100" dirty="0" smtClean="0">
                <a:solidFill>
                  <a:schemeClr val="tx1"/>
                </a:solidFill>
              </a:rPr>
            </a:br>
            <a:r>
              <a:rPr lang="en-US" sz="1100" b="0" dirty="0" smtClean="0">
                <a:solidFill>
                  <a:schemeClr val="tx1"/>
                </a:solidFill>
                <a:sym typeface="Wingdings"/>
              </a:rPr>
              <a:t> </a:t>
            </a:r>
            <a:r>
              <a:rPr lang="en-US" sz="1100" b="0" dirty="0" smtClean="0">
                <a:solidFill>
                  <a:schemeClr val="tx1"/>
                </a:solidFill>
              </a:rPr>
              <a:t>Spearheaded plant-wide reorganization of Kodak’s flagship manufacturing facility, impacting 1000 staff and generating $450M in sales. </a:t>
            </a:r>
            <a:br>
              <a:rPr lang="en-US" sz="1100" b="0" dirty="0" smtClean="0">
                <a:solidFill>
                  <a:schemeClr val="tx1"/>
                </a:solidFill>
              </a:rPr>
            </a:br>
            <a:r>
              <a:rPr lang="en-US" sz="1100" b="0" dirty="0" smtClean="0">
                <a:solidFill>
                  <a:schemeClr val="tx1"/>
                </a:solidFill>
              </a:rPr>
              <a:t/>
            </a:r>
            <a:br>
              <a:rPr lang="en-US" sz="1100" b="0" dirty="0" smtClean="0">
                <a:solidFill>
                  <a:schemeClr val="tx1"/>
                </a:solidFill>
              </a:rPr>
            </a:br>
            <a:r>
              <a:rPr lang="en-US" sz="1100" b="0" dirty="0">
                <a:solidFill>
                  <a:schemeClr val="tx1"/>
                </a:solidFill>
                <a:sym typeface="Wingdings"/>
              </a:rPr>
              <a:t> </a:t>
            </a:r>
            <a:r>
              <a:rPr lang="en-US" sz="1100" b="0" dirty="0" smtClean="0">
                <a:solidFill>
                  <a:schemeClr val="tx1"/>
                </a:solidFill>
              </a:rPr>
              <a:t>Slashed operating costs 22%, reduced waste 18%, and added $14M to bottom-line profit through implementing lean manufacturing.</a:t>
            </a:r>
            <a:br>
              <a:rPr lang="en-US" sz="1100" b="0" dirty="0" smtClean="0">
                <a:solidFill>
                  <a:schemeClr val="tx1"/>
                </a:solidFill>
              </a:rPr>
            </a:br>
            <a:r>
              <a:rPr lang="en-US" sz="1100" dirty="0" smtClean="0">
                <a:solidFill>
                  <a:schemeClr val="tx1"/>
                </a:solidFill>
              </a:rPr>
              <a:t> ======================================================</a:t>
            </a:r>
            <a:r>
              <a:rPr lang="en-US" sz="1100" dirty="0" smtClean="0">
                <a:solidFill>
                  <a:schemeClr val="accent1"/>
                </a:solidFill>
              </a:rPr>
              <a:t/>
            </a:r>
            <a:br>
              <a:rPr lang="en-US" sz="1100" dirty="0" smtClean="0">
                <a:solidFill>
                  <a:schemeClr val="accent1"/>
                </a:solidFill>
              </a:rPr>
            </a:br>
            <a:r>
              <a:rPr lang="en-US" sz="1100" dirty="0" smtClean="0">
                <a:solidFill>
                  <a:schemeClr val="accent1"/>
                </a:solidFill>
              </a:rPr>
              <a:t/>
            </a:r>
            <a:br>
              <a:rPr lang="en-US" sz="1100" dirty="0" smtClean="0">
                <a:solidFill>
                  <a:schemeClr val="accent1"/>
                </a:solidFill>
              </a:rPr>
            </a:br>
            <a:r>
              <a:rPr lang="en-US" sz="1100" strike="sngStrike" dirty="0" smtClean="0">
                <a:solidFill>
                  <a:srgbClr val="FF0000"/>
                </a:solidFill>
              </a:rPr>
              <a:t>TELL IT --</a:t>
            </a: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0" dirty="0" smtClean="0">
                <a:solidFill>
                  <a:schemeClr val="tx1"/>
                </a:solidFill>
                <a:sym typeface="Wingdings"/>
              </a:rPr>
              <a:t>  </a:t>
            </a:r>
            <a:r>
              <a:rPr lang="en-US" sz="1100" dirty="0" smtClean="0">
                <a:solidFill>
                  <a:schemeClr val="tx1"/>
                </a:solidFill>
              </a:rPr>
              <a:t>Answered phones.</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dirty="0" smtClean="0">
                <a:solidFill>
                  <a:srgbClr val="FF0000"/>
                </a:solidFill>
              </a:rPr>
              <a:t>SELL IT --</a:t>
            </a: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0" dirty="0" smtClean="0">
                <a:solidFill>
                  <a:schemeClr val="tx1"/>
                </a:solidFill>
                <a:sym typeface="Wingdings"/>
              </a:rPr>
              <a:t> </a:t>
            </a:r>
            <a:r>
              <a:rPr lang="en-US" sz="1100" b="0" dirty="0" smtClean="0">
                <a:solidFill>
                  <a:schemeClr val="tx1"/>
                </a:solidFill>
              </a:rPr>
              <a:t>Managed 200-line switchboard routing calls to 220 realtors, assisting with sales of commercial, residential, bare land, and investment properties helping to drive  revenue to$50M in FY 2012.</a:t>
            </a:r>
            <a:endParaRPr lang="en-US" sz="1100" b="0" dirty="0">
              <a:solidFill>
                <a:schemeClr val="tx1"/>
              </a:solidFill>
            </a:endParaRPr>
          </a:p>
        </p:txBody>
      </p:sp>
      <p:sp>
        <p:nvSpPr>
          <p:cNvPr id="4" name="Text Placeholder 3"/>
          <p:cNvSpPr>
            <a:spLocks noGrp="1"/>
          </p:cNvSpPr>
          <p:nvPr>
            <p:ph type="body" sz="half" idx="2"/>
          </p:nvPr>
        </p:nvSpPr>
        <p:spPr>
          <a:xfrm>
            <a:off x="228600" y="1066800"/>
            <a:ext cx="2590800" cy="5257800"/>
          </a:xfrm>
        </p:spPr>
        <p:txBody>
          <a:bodyPr>
            <a:normAutofit/>
          </a:bodyPr>
          <a:lstStyle/>
          <a:p>
            <a:pPr algn="ctr"/>
            <a:r>
              <a:rPr lang="en-US" sz="2800" b="1" cap="all" dirty="0" smtClean="0">
                <a:solidFill>
                  <a:schemeClr val="bg1"/>
                </a:solidFill>
              </a:rPr>
              <a:t>Bullets </a:t>
            </a:r>
          </a:p>
          <a:p>
            <a:pPr algn="ctr"/>
            <a:r>
              <a:rPr lang="en-US" sz="2800" b="1" strike="sngStrike" dirty="0" smtClean="0">
                <a:solidFill>
                  <a:schemeClr val="bg1"/>
                </a:solidFill>
              </a:rPr>
              <a:t>Tell it</a:t>
            </a:r>
          </a:p>
          <a:p>
            <a:pPr algn="ctr"/>
            <a:endParaRPr lang="en-US" sz="2800" b="1" strike="sngStrike" dirty="0" smtClean="0">
              <a:solidFill>
                <a:schemeClr val="bg1"/>
              </a:solidFill>
            </a:endParaRPr>
          </a:p>
          <a:p>
            <a:pPr algn="ctr"/>
            <a:endParaRPr lang="en-US" u="sng" dirty="0" smtClean="0">
              <a:solidFill>
                <a:schemeClr val="bg2">
                  <a:lumMod val="20000"/>
                  <a:lumOff val="80000"/>
                </a:schemeClr>
              </a:solidFill>
            </a:endParaRPr>
          </a:p>
          <a:p>
            <a:pPr algn="ctr"/>
            <a:endParaRPr lang="en-US" dirty="0" smtClean="0"/>
          </a:p>
          <a:p>
            <a:pPr algn="ctr"/>
            <a:endParaRPr lang="en-US" dirty="0"/>
          </a:p>
          <a:p>
            <a:pPr algn="ctr"/>
            <a:endParaRPr lang="en-US" dirty="0" smtClean="0"/>
          </a:p>
          <a:p>
            <a:pPr algn="ctr"/>
            <a:endParaRPr lang="en-US" dirty="0" smtClean="0"/>
          </a:p>
          <a:p>
            <a:pPr algn="ctr"/>
            <a:r>
              <a:rPr lang="en-US" sz="4000" b="1" cap="all" dirty="0" smtClean="0">
                <a:solidFill>
                  <a:schemeClr val="accent2">
                    <a:lumMod val="60000"/>
                    <a:lumOff val="40000"/>
                  </a:schemeClr>
                </a:solidFill>
              </a:rPr>
              <a:t>SELL 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438400"/>
            <a:ext cx="2413000" cy="25527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2819400"/>
            <a:ext cx="8610600" cy="3505200"/>
          </a:xfrm>
        </p:spPr>
        <p:txBody>
          <a:bodyPr/>
          <a:lstStyle/>
          <a:p>
            <a:pPr algn="l">
              <a:buFont typeface="Arial" charset="0"/>
              <a:buChar char="•"/>
            </a:pPr>
            <a:endParaRPr lang="en-US" b="0" cap="none" spc="0" dirty="0" smtClean="0">
              <a:solidFill>
                <a:schemeClr val="tx1"/>
              </a:solidFill>
            </a:endParaRPr>
          </a:p>
          <a:p>
            <a:pPr algn="l">
              <a:buFont typeface="Arial" charset="0"/>
              <a:buChar char="•"/>
            </a:pPr>
            <a:endParaRPr lang="en-US" cap="none" spc="0" dirty="0">
              <a:solidFill>
                <a:schemeClr val="tx1"/>
              </a:solidFill>
            </a:endParaRPr>
          </a:p>
        </p:txBody>
      </p:sp>
      <p:sp>
        <p:nvSpPr>
          <p:cNvPr id="3" name="Title 2"/>
          <p:cNvSpPr>
            <a:spLocks noGrp="1"/>
          </p:cNvSpPr>
          <p:nvPr>
            <p:ph type="ctrTitle"/>
          </p:nvPr>
        </p:nvSpPr>
        <p:spPr>
          <a:xfrm>
            <a:off x="304800" y="533400"/>
            <a:ext cx="8610600" cy="609600"/>
          </a:xfrm>
        </p:spPr>
        <p:txBody>
          <a:bodyPr anchor="t">
            <a:normAutofit fontScale="90000"/>
          </a:bodyPr>
          <a:lstStyle/>
          <a:p>
            <a:r>
              <a:rPr lang="en-US" sz="3600" cap="all" dirty="0" smtClean="0"/>
              <a:t>Bullets </a:t>
            </a:r>
            <a:r>
              <a:rPr lang="en-US" sz="3600" dirty="0" smtClean="0"/>
              <a:t>are</a:t>
            </a:r>
            <a:r>
              <a:rPr lang="en-US" sz="3600" cap="all" dirty="0" smtClean="0"/>
              <a:t> …</a:t>
            </a:r>
            <a:r>
              <a:rPr lang="en-US" sz="3600" dirty="0" smtClean="0"/>
              <a:t/>
            </a:r>
            <a:br>
              <a:rPr lang="en-US" sz="3600" dirty="0" smtClean="0"/>
            </a:br>
            <a:endParaRPr lang="en-US" sz="4000" i="1" spc="150" dirty="0"/>
          </a:p>
        </p:txBody>
      </p:sp>
      <p:sp>
        <p:nvSpPr>
          <p:cNvPr id="4" name="Title 2"/>
          <p:cNvSpPr txBox="1">
            <a:spLocks/>
          </p:cNvSpPr>
          <p:nvPr/>
        </p:nvSpPr>
        <p:spPr>
          <a:xfrm>
            <a:off x="381000" y="1219200"/>
            <a:ext cx="8229600" cy="4572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1" u="none" strike="noStrike" kern="1200" cap="none" spc="0" normalizeH="0" baseline="0" noProof="0" dirty="0" smtClean="0">
                <a:ln>
                  <a:noFill/>
                </a:ln>
                <a:effectLst/>
                <a:uLnTx/>
                <a:uFillTx/>
                <a:latin typeface="+mj-lt"/>
                <a:ea typeface="+mj-ea"/>
                <a:cs typeface="+mj-cs"/>
              </a:rPr>
              <a:t>Accomplishments | Not Job Duties | Key Skills | Left-loaded | High Impact | Quantified</a:t>
            </a:r>
            <a:endParaRPr kumimoji="0" lang="en-US" sz="4000" i="1" u="none" strike="noStrike" kern="1200" cap="none" spc="0" normalizeH="0" baseline="0" noProof="0" dirty="0">
              <a:ln>
                <a:noFill/>
              </a:ln>
              <a:effectLst/>
              <a:uLnTx/>
              <a:uFillTx/>
              <a:latin typeface="+mj-lt"/>
              <a:ea typeface="+mj-ea"/>
              <a:cs typeface="+mj-cs"/>
            </a:endParaRPr>
          </a:p>
        </p:txBody>
      </p:sp>
      <p:sp>
        <p:nvSpPr>
          <p:cNvPr id="5" name="TextBox 4"/>
          <p:cNvSpPr txBox="1"/>
          <p:nvPr/>
        </p:nvSpPr>
        <p:spPr>
          <a:xfrm>
            <a:off x="304800" y="2438400"/>
            <a:ext cx="8534400" cy="4093428"/>
          </a:xfrm>
          <a:prstGeom prst="rect">
            <a:avLst/>
          </a:prstGeom>
          <a:noFill/>
        </p:spPr>
        <p:txBody>
          <a:bodyPr wrap="square" rtlCol="0">
            <a:spAutoFit/>
          </a:bodyPr>
          <a:lstStyle/>
          <a:p>
            <a:endParaRPr lang="en-US" dirty="0" smtClean="0"/>
          </a:p>
          <a:p>
            <a:r>
              <a:rPr lang="en-US" u="sng" dirty="0" smtClean="0"/>
              <a:t>BEFORE</a:t>
            </a:r>
            <a:r>
              <a:rPr lang="en-US" dirty="0" smtClean="0"/>
              <a:t> </a:t>
            </a:r>
          </a:p>
          <a:p>
            <a:pPr>
              <a:buFont typeface="Wingdings"/>
              <a:buChar char="§"/>
            </a:pPr>
            <a:r>
              <a:rPr lang="en-US" sz="1600" dirty="0" smtClean="0"/>
              <a:t> Responsible for customer service in automotive sales department.  </a:t>
            </a:r>
            <a:r>
              <a:rPr lang="en-US" sz="1600" dirty="0" smtClean="0">
                <a:solidFill>
                  <a:srgbClr val="760000"/>
                </a:solidFill>
              </a:rPr>
              <a:t>(….. this is a duty)</a:t>
            </a:r>
            <a:r>
              <a:rPr lang="en-US" sz="1600" dirty="0" smtClean="0"/>
              <a:t/>
            </a:r>
            <a:br>
              <a:rPr lang="en-US" sz="1600" dirty="0" smtClean="0"/>
            </a:br>
            <a:endParaRPr lang="en-US" sz="1600" dirty="0" smtClean="0"/>
          </a:p>
          <a:p>
            <a:pPr>
              <a:buFont typeface="Wingdings"/>
              <a:buChar char="§"/>
            </a:pPr>
            <a:endParaRPr lang="en-US" sz="1600" dirty="0" smtClean="0"/>
          </a:p>
          <a:p>
            <a:r>
              <a:rPr lang="en-US" sz="1600" dirty="0" smtClean="0"/>
              <a:t/>
            </a:r>
            <a:br>
              <a:rPr lang="en-US" sz="1600" dirty="0" smtClean="0"/>
            </a:br>
            <a:r>
              <a:rPr lang="en-US" sz="1600" dirty="0" smtClean="0">
                <a:sym typeface="Wingdings"/>
              </a:rPr>
              <a:t> Controlled f</a:t>
            </a:r>
            <a:r>
              <a:rPr lang="en-US" sz="1600" dirty="0" smtClean="0"/>
              <a:t>ull management, operations  and P&amp;L for 2000 employees in a customer service department driving sales revenues of $250M for a two-site automotive brake manufacturer.   </a:t>
            </a:r>
            <a:r>
              <a:rPr lang="en-US" sz="1600" dirty="0" smtClean="0">
                <a:solidFill>
                  <a:srgbClr val="760000"/>
                </a:solidFill>
              </a:rPr>
              <a:t>(…. one word on one line is an “orphan” - avoid them)</a:t>
            </a:r>
          </a:p>
          <a:p>
            <a:pPr>
              <a:buFont typeface="Wingdings"/>
              <a:buChar char="§"/>
            </a:pPr>
            <a:endParaRPr lang="en-US" sz="1600" dirty="0" smtClean="0"/>
          </a:p>
          <a:p>
            <a:r>
              <a:rPr lang="en-US" sz="1600" dirty="0" smtClean="0">
                <a:solidFill>
                  <a:srgbClr val="FFFF00"/>
                </a:solidFill>
              </a:rPr>
              <a:t>OR ….. left load the bullet … </a:t>
            </a:r>
          </a:p>
          <a:p>
            <a:pPr>
              <a:buFont typeface="Wingdings"/>
              <a:buChar char="§"/>
            </a:pPr>
            <a:endParaRPr lang="en-US" sz="1600" dirty="0" smtClean="0"/>
          </a:p>
          <a:p>
            <a:pPr>
              <a:buFont typeface="Wingdings"/>
              <a:buChar char="§"/>
            </a:pPr>
            <a:r>
              <a:rPr lang="en-US" sz="1600" dirty="0" smtClean="0"/>
              <a:t> </a:t>
            </a:r>
            <a:r>
              <a:rPr lang="en-US" sz="1600" b="1" dirty="0" smtClean="0"/>
              <a:t>Drove $250M in sales revenues </a:t>
            </a:r>
            <a:r>
              <a:rPr lang="en-US" sz="1600" dirty="0" smtClean="0"/>
              <a:t>for a two-site international automotive brake manufacturer</a:t>
            </a:r>
            <a:r>
              <a:rPr lang="en-US" sz="1600" dirty="0" smtClean="0">
                <a:sym typeface="Wingdings"/>
              </a:rPr>
              <a:t> through control of management, operations</a:t>
            </a:r>
            <a:r>
              <a:rPr lang="en-US" sz="1600" dirty="0" smtClean="0"/>
              <a:t> and P&amp;L  of a 2000 employee customer service department.   </a:t>
            </a:r>
            <a:endParaRPr lang="en-US" sz="1600" dirty="0" smtClean="0">
              <a:solidFill>
                <a:srgbClr val="760000"/>
              </a:solidFill>
            </a:endParaRPr>
          </a:p>
          <a:p>
            <a:pPr>
              <a:buFont typeface="Wingdings"/>
              <a:buChar char="§"/>
            </a:pPr>
            <a:endParaRPr lang="en-US"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2819400"/>
            <a:ext cx="8610600" cy="3429000"/>
          </a:xfrm>
        </p:spPr>
        <p:txBody>
          <a:bodyPr>
            <a:normAutofit/>
          </a:bodyPr>
          <a:lstStyle/>
          <a:p>
            <a:pPr algn="l"/>
            <a:r>
              <a:rPr lang="en-US" sz="1400" cap="none" spc="0" dirty="0" smtClean="0">
                <a:solidFill>
                  <a:schemeClr val="tx1"/>
                </a:solidFill>
              </a:rPr>
              <a:t>SENIOR ACCOUNT MANAGER</a:t>
            </a:r>
          </a:p>
          <a:p>
            <a:pPr algn="l"/>
            <a:r>
              <a:rPr lang="en-US" sz="1400" b="0" cap="none" spc="0" dirty="0" smtClean="0">
                <a:solidFill>
                  <a:schemeClr val="tx1"/>
                </a:solidFill>
              </a:rPr>
              <a:t>Galaxy Air Lines, Houston, Texas (2008--2012)</a:t>
            </a:r>
          </a:p>
          <a:p>
            <a:pPr marL="115888" algn="l"/>
            <a:endParaRPr lang="en-US" sz="400" b="0" i="1" cap="none" spc="0" dirty="0" smtClean="0">
              <a:solidFill>
                <a:schemeClr val="tx1"/>
              </a:solidFill>
            </a:endParaRPr>
          </a:p>
          <a:p>
            <a:pPr marL="174625" algn="l"/>
            <a:r>
              <a:rPr lang="en-US" sz="1400" b="0" i="1" cap="none" spc="0" dirty="0" smtClean="0">
                <a:solidFill>
                  <a:schemeClr val="tx1"/>
                </a:solidFill>
              </a:rPr>
              <a:t>Transportation, logistics and supply chain company with 20K clients and 100K employees in 100 countries worldwide doing $420M of business annually.</a:t>
            </a:r>
          </a:p>
          <a:p>
            <a:pPr algn="l"/>
            <a:endParaRPr lang="en-US" sz="400" cap="none" spc="0" dirty="0" smtClean="0">
              <a:solidFill>
                <a:schemeClr val="tx1"/>
              </a:solidFill>
            </a:endParaRPr>
          </a:p>
          <a:p>
            <a:pPr marL="231775" algn="l"/>
            <a:r>
              <a:rPr lang="en-US" sz="1400" cap="none" spc="0" dirty="0" smtClean="0">
                <a:solidFill>
                  <a:srgbClr val="760000"/>
                </a:solidFill>
                <a:sym typeface="Wingdings"/>
              </a:rPr>
              <a:t> </a:t>
            </a:r>
            <a:r>
              <a:rPr lang="en-US" sz="1400" cap="none" spc="0" dirty="0" smtClean="0">
                <a:solidFill>
                  <a:schemeClr val="tx1"/>
                </a:solidFill>
              </a:rPr>
              <a:t>New Product Development and Brand Management</a:t>
            </a:r>
          </a:p>
          <a:p>
            <a:pPr marL="465138" algn="l"/>
            <a:r>
              <a:rPr lang="en-US" sz="1400" b="0" cap="none" spc="0" dirty="0" smtClean="0">
                <a:solidFill>
                  <a:srgbClr val="760000"/>
                </a:solidFill>
              </a:rPr>
              <a:t>*</a:t>
            </a:r>
            <a:r>
              <a:rPr lang="en-US" sz="1400" b="0" cap="none" spc="0" dirty="0" smtClean="0">
                <a:solidFill>
                  <a:schemeClr val="tx1"/>
                </a:solidFill>
              </a:rPr>
              <a:t>  Launched products, services and technologies that generated $15M in new revenue.</a:t>
            </a:r>
          </a:p>
          <a:p>
            <a:pPr marL="465138" algn="l"/>
            <a:r>
              <a:rPr lang="en-US" sz="1400" b="0" cap="none" spc="0" dirty="0" smtClean="0">
                <a:solidFill>
                  <a:srgbClr val="760000"/>
                </a:solidFill>
              </a:rPr>
              <a:t>*</a:t>
            </a:r>
            <a:r>
              <a:rPr lang="en-US" sz="1400" b="0" cap="none" spc="0" dirty="0" smtClean="0">
                <a:solidFill>
                  <a:schemeClr val="tx1"/>
                </a:solidFill>
              </a:rPr>
              <a:t>  Created brand management initiative that monetized $2M in assets.</a:t>
            </a:r>
          </a:p>
          <a:p>
            <a:pPr marL="465138" algn="l"/>
            <a:r>
              <a:rPr lang="en-US" sz="1400" b="0" cap="none" spc="0" dirty="0" smtClean="0">
                <a:solidFill>
                  <a:srgbClr val="760000"/>
                </a:solidFill>
              </a:rPr>
              <a:t>*  </a:t>
            </a:r>
            <a:r>
              <a:rPr lang="en-US" sz="1400" b="0" cap="none" spc="0" dirty="0" smtClean="0">
                <a:solidFill>
                  <a:schemeClr val="tx1"/>
                </a:solidFill>
              </a:rPr>
              <a:t>Led planning, due diligence and integration of large acquisition ($500M) doubling company size.</a:t>
            </a:r>
          </a:p>
          <a:p>
            <a:pPr marL="231775" algn="l"/>
            <a:endParaRPr lang="en-US" sz="1400" cap="none" spc="0" dirty="0" smtClean="0">
              <a:solidFill>
                <a:schemeClr val="tx1"/>
              </a:solidFill>
            </a:endParaRPr>
          </a:p>
          <a:p>
            <a:pPr marL="231775" algn="l"/>
            <a:r>
              <a:rPr lang="en-US" sz="1400" cap="none" spc="0" dirty="0" smtClean="0">
                <a:solidFill>
                  <a:srgbClr val="760000"/>
                </a:solidFill>
                <a:sym typeface="Wingdings"/>
              </a:rPr>
              <a:t>  </a:t>
            </a:r>
            <a:r>
              <a:rPr lang="en-US" sz="1400" cap="none" spc="0" dirty="0" smtClean="0">
                <a:solidFill>
                  <a:schemeClr val="tx1"/>
                </a:solidFill>
              </a:rPr>
              <a:t>Strategic Planning and Leadership</a:t>
            </a:r>
          </a:p>
          <a:p>
            <a:pPr marL="623888" indent="-158750" algn="l"/>
            <a:r>
              <a:rPr lang="en-US" sz="1400" b="0" cap="none" spc="0" dirty="0" smtClean="0">
                <a:solidFill>
                  <a:srgbClr val="760000"/>
                </a:solidFill>
              </a:rPr>
              <a:t>*</a:t>
            </a:r>
            <a:r>
              <a:rPr lang="en-US" sz="1400" b="0" cap="none" spc="0" dirty="0" smtClean="0">
                <a:solidFill>
                  <a:schemeClr val="tx1"/>
                </a:solidFill>
              </a:rPr>
              <a:t>  Partnered with CEO to drive corporate-wide strategic planning, growth, acquisition and initiatives.</a:t>
            </a:r>
          </a:p>
          <a:p>
            <a:pPr marL="623888" indent="-158750" algn="l"/>
            <a:r>
              <a:rPr lang="en-US" sz="1400" b="0" cap="none" spc="0" dirty="0" smtClean="0">
                <a:solidFill>
                  <a:srgbClr val="760000"/>
                </a:solidFill>
              </a:rPr>
              <a:t>*</a:t>
            </a:r>
            <a:r>
              <a:rPr lang="en-US" sz="1400" b="0" cap="none" spc="0" dirty="0" smtClean="0">
                <a:solidFill>
                  <a:schemeClr val="tx1"/>
                </a:solidFill>
              </a:rPr>
              <a:t>  Strategized product and market solutions to ensure competitiveness in  the transportation arena.</a:t>
            </a:r>
            <a:endParaRPr lang="en-US" cap="none" spc="0" dirty="0">
              <a:solidFill>
                <a:schemeClr val="tx1"/>
              </a:solidFill>
            </a:endParaRPr>
          </a:p>
        </p:txBody>
      </p:sp>
      <p:sp>
        <p:nvSpPr>
          <p:cNvPr id="4" name="Title 2"/>
          <p:cNvSpPr txBox="1">
            <a:spLocks/>
          </p:cNvSpPr>
          <p:nvPr/>
        </p:nvSpPr>
        <p:spPr>
          <a:xfrm>
            <a:off x="457200" y="533400"/>
            <a:ext cx="8153400" cy="1371600"/>
          </a:xfrm>
          <a:prstGeom prst="rect">
            <a:avLst/>
          </a:prstGeom>
        </p:spPr>
        <p:txBody>
          <a:bodyPr vert="horz" anchor="t">
            <a:noAutofit/>
          </a:bodyPr>
          <a:lstStyle/>
          <a:p>
            <a:pPr algn="ctr"/>
            <a:r>
              <a:rPr lang="en-US" sz="2400" dirty="0" smtClean="0">
                <a:solidFill>
                  <a:srgbClr val="760000"/>
                </a:solidFill>
              </a:rPr>
              <a:t>MODERN BULLET STYLE</a:t>
            </a:r>
          </a:p>
          <a:p>
            <a:endParaRPr lang="en-US" sz="1600" dirty="0" smtClean="0"/>
          </a:p>
          <a:p>
            <a:r>
              <a:rPr lang="en-US" sz="1600" b="1" dirty="0" smtClean="0"/>
              <a:t>Job title </a:t>
            </a:r>
            <a:r>
              <a:rPr lang="en-US" sz="1600" dirty="0" smtClean="0"/>
              <a:t>bold with </a:t>
            </a:r>
            <a:r>
              <a:rPr lang="en-US" sz="1600" b="1" dirty="0" smtClean="0"/>
              <a:t>dates on right,</a:t>
            </a:r>
            <a:r>
              <a:rPr lang="en-US" sz="1600" dirty="0" smtClean="0"/>
              <a:t> employing </a:t>
            </a:r>
            <a:r>
              <a:rPr lang="en-US" sz="1600" b="1" dirty="0" smtClean="0"/>
              <a:t>stair-step style,</a:t>
            </a:r>
            <a:r>
              <a:rPr lang="en-US" sz="1600" dirty="0" smtClean="0"/>
              <a:t> using </a:t>
            </a:r>
            <a:r>
              <a:rPr lang="en-US" sz="1600" b="1" dirty="0" smtClean="0"/>
              <a:t>keywords </a:t>
            </a:r>
            <a:r>
              <a:rPr lang="en-US" sz="1600" dirty="0" smtClean="0"/>
              <a:t>to divide bullets, and showcasing </a:t>
            </a:r>
            <a:r>
              <a:rPr lang="en-US" sz="1600" b="1" dirty="0" smtClean="0"/>
              <a:t>parallel writing </a:t>
            </a:r>
            <a:r>
              <a:rPr lang="en-US" sz="1600" dirty="0" smtClean="0"/>
              <a:t>(active verbs) and </a:t>
            </a:r>
            <a:r>
              <a:rPr lang="en-US" sz="1600" b="1" dirty="0" smtClean="0">
                <a:solidFill>
                  <a:srgbClr val="FF0000"/>
                </a:solidFill>
              </a:rPr>
              <a:t>color</a:t>
            </a:r>
            <a:r>
              <a:rPr lang="en-US" sz="1600" dirty="0" smtClean="0">
                <a:solidFill>
                  <a:srgbClr val="FF0000"/>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6248400" cy="1752600"/>
          </a:xfrm>
        </p:spPr>
        <p:txBody>
          <a:bodyPr/>
          <a:lstStyle/>
          <a:p>
            <a:pPr algn="ctr" fontAlgn="auto">
              <a:spcAft>
                <a:spcPts val="0"/>
              </a:spcAft>
              <a:defRPr/>
            </a:pPr>
            <a:r>
              <a:rPr lang="en-US" sz="1600" dirty="0" smtClean="0">
                <a:solidFill>
                  <a:schemeClr val="tx1"/>
                </a:solidFill>
                <a:latin typeface="Calibri" pitchFamily="34" charset="0"/>
                <a:cs typeface="Calibri" pitchFamily="34" charset="0"/>
              </a:rPr>
              <a:t>TOM SMITH</a:t>
            </a:r>
            <a:br>
              <a:rPr lang="en-US" sz="1600" dirty="0" smtClean="0">
                <a:solidFill>
                  <a:schemeClr val="tx1"/>
                </a:solidFill>
                <a:latin typeface="Calibri" pitchFamily="34" charset="0"/>
                <a:cs typeface="Calibri" pitchFamily="34" charset="0"/>
              </a:rPr>
            </a:br>
            <a:r>
              <a:rPr lang="en-US" sz="800" dirty="0" smtClean="0">
                <a:solidFill>
                  <a:schemeClr val="tx1"/>
                </a:solidFill>
                <a:latin typeface="Calibri" pitchFamily="34" charset="0"/>
                <a:cs typeface="Calibri" pitchFamily="34" charset="0"/>
              </a:rPr>
              <a:t> </a:t>
            </a:r>
            <a:r>
              <a:rPr lang="en-US" sz="1400" dirty="0" smtClean="0">
                <a:solidFill>
                  <a:schemeClr val="tx1"/>
                </a:solidFill>
                <a:latin typeface="Calibri" pitchFamily="34" charset="0"/>
                <a:cs typeface="Calibri" pitchFamily="34" charset="0"/>
              </a:rPr>
              <a:t/>
            </a:r>
            <a:br>
              <a:rPr lang="en-US" sz="1400" dirty="0" smtClean="0">
                <a:solidFill>
                  <a:schemeClr val="tx1"/>
                </a:solidFill>
                <a:latin typeface="Calibri" pitchFamily="34" charset="0"/>
                <a:cs typeface="Calibri" pitchFamily="34" charset="0"/>
              </a:rPr>
            </a:br>
            <a:r>
              <a:rPr lang="en-US" sz="1050" b="0" dirty="0" smtClean="0">
                <a:solidFill>
                  <a:schemeClr val="tx1"/>
                </a:solidFill>
                <a:latin typeface="Calibri" pitchFamily="34" charset="0"/>
                <a:cs typeface="Calibri" pitchFamily="34" charset="0"/>
              </a:rPr>
              <a:t>123 ABC Street  |  Los Angeles, California 59802  |  Cell: (714) 456-1234  |  Tsmith@gmail.com  </a:t>
            </a:r>
            <a:r>
              <a:rPr lang="en-US" sz="1050" dirty="0" smtClean="0">
                <a:solidFill>
                  <a:schemeClr val="tx1"/>
                </a:solidFill>
                <a:latin typeface="Calibri" pitchFamily="34" charset="0"/>
                <a:cs typeface="Calibri" pitchFamily="34" charset="0"/>
              </a:rPr>
              <a:t/>
            </a:r>
            <a:br>
              <a:rPr lang="en-US" sz="1050" dirty="0" smtClean="0">
                <a:solidFill>
                  <a:schemeClr val="tx1"/>
                </a:solidFill>
                <a:latin typeface="Calibri" pitchFamily="34" charset="0"/>
                <a:cs typeface="Calibri" pitchFamily="34" charset="0"/>
              </a:rPr>
            </a:br>
            <a:r>
              <a:rPr lang="en-US" sz="900" dirty="0" smtClean="0">
                <a:solidFill>
                  <a:schemeClr val="tx1"/>
                </a:solidFill>
              </a:rPr>
              <a:t>_______________________________________________________________________</a:t>
            </a: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b="0" dirty="0" smtClean="0">
                <a:solidFill>
                  <a:schemeClr val="tx1"/>
                </a:solidFill>
                <a:latin typeface="Calibri" pitchFamily="34" charset="0"/>
                <a:cs typeface="Calibri" pitchFamily="34" charset="0"/>
              </a:rPr>
              <a:t>1</a:t>
            </a:r>
            <a:r>
              <a:rPr lang="en-US" sz="1600" dirty="0" smtClean="0">
                <a:solidFill>
                  <a:schemeClr val="tx1"/>
                </a:solidFill>
                <a:latin typeface="Calibri" pitchFamily="34" charset="0"/>
                <a:cs typeface="Calibri" pitchFamily="34" charset="0"/>
              </a:rPr>
              <a:t> </a:t>
            </a:r>
            <a:r>
              <a:rPr lang="en-US" sz="1400" dirty="0" smtClean="0">
                <a:solidFill>
                  <a:schemeClr val="tx1"/>
                </a:solidFill>
                <a:latin typeface="Calibri" pitchFamily="34" charset="0"/>
                <a:cs typeface="Calibri" pitchFamily="34" charset="0"/>
              </a:rPr>
              <a:t>SAFETY &amp; EMERGENCY MANAGEMENT PROFESSIONAL</a:t>
            </a:r>
            <a:r>
              <a:rPr lang="en-US" sz="1400" b="0" dirty="0" smtClean="0">
                <a:solidFill>
                  <a:schemeClr val="tx1"/>
                </a:solidFill>
                <a:latin typeface="Calibri" pitchFamily="34" charset="0"/>
                <a:cs typeface="Calibri" pitchFamily="34" charset="0"/>
              </a:rPr>
              <a:t/>
            </a:r>
            <a:br>
              <a:rPr lang="en-US" sz="1400" b="0" dirty="0" smtClean="0">
                <a:solidFill>
                  <a:schemeClr val="tx1"/>
                </a:solidFill>
                <a:latin typeface="Calibri" pitchFamily="34" charset="0"/>
                <a:cs typeface="Calibri" pitchFamily="34" charset="0"/>
              </a:rPr>
            </a:br>
            <a:r>
              <a:rPr lang="en-US" sz="1100" b="0" dirty="0" smtClean="0">
                <a:solidFill>
                  <a:schemeClr val="tx1"/>
                </a:solidFill>
                <a:latin typeface="Calibri" pitchFamily="34" charset="0"/>
                <a:cs typeface="Calibri" pitchFamily="34" charset="0"/>
              </a:rPr>
              <a:t>2  </a:t>
            </a:r>
            <a:r>
              <a:rPr lang="en-US" sz="1100" dirty="0" smtClean="0">
                <a:solidFill>
                  <a:schemeClr val="tx1"/>
                </a:solidFill>
                <a:latin typeface="Calibri" pitchFamily="34" charset="0"/>
                <a:cs typeface="Calibri" pitchFamily="34" charset="0"/>
              </a:rPr>
              <a:t>Local  </a:t>
            </a:r>
            <a:r>
              <a:rPr lang="en-US" sz="1100" dirty="0" smtClean="0">
                <a:solidFill>
                  <a:schemeClr val="tx1"/>
                </a:solidFill>
                <a:latin typeface="Calibri" pitchFamily="34" charset="0"/>
                <a:cs typeface="Calibri" pitchFamily="34" charset="0"/>
                <a:sym typeface="Wingdings"/>
              </a:rPr>
              <a:t>  County    State    Federal Agencies</a:t>
            </a:r>
            <a:br>
              <a:rPr lang="en-US" sz="1100" dirty="0" smtClean="0">
                <a:solidFill>
                  <a:schemeClr val="tx1"/>
                </a:solidFill>
                <a:latin typeface="Calibri" pitchFamily="34" charset="0"/>
                <a:cs typeface="Calibri" pitchFamily="34" charset="0"/>
                <a:sym typeface="Wingdings"/>
              </a:rPr>
            </a:br>
            <a:r>
              <a:rPr lang="en-US" sz="1000" b="0" dirty="0" smtClean="0">
                <a:solidFill>
                  <a:schemeClr val="tx1"/>
                </a:solidFill>
                <a:sym typeface="Wingdings"/>
              </a:rPr>
              <a:t/>
            </a:r>
            <a:br>
              <a:rPr lang="en-US" sz="1000" b="0" dirty="0" smtClean="0">
                <a:solidFill>
                  <a:schemeClr val="tx1"/>
                </a:solidFill>
                <a:sym typeface="Wingdings"/>
              </a:rPr>
            </a:br>
            <a:r>
              <a:rPr lang="en-US" sz="1100" b="0" dirty="0" smtClean="0">
                <a:solidFill>
                  <a:schemeClr val="tx1"/>
                </a:solidFill>
                <a:latin typeface="Calibri" pitchFamily="34" charset="0"/>
                <a:cs typeface="Calibri" pitchFamily="34" charset="0"/>
                <a:sym typeface="Wingdings"/>
              </a:rPr>
              <a:t>3 </a:t>
            </a:r>
            <a:r>
              <a:rPr lang="en-US" sz="1100" b="0" i="1" dirty="0" smtClean="0">
                <a:solidFill>
                  <a:schemeClr val="tx1"/>
                </a:solidFill>
                <a:latin typeface="Calibri" pitchFamily="34" charset="0"/>
                <a:cs typeface="Calibri" pitchFamily="34" charset="0"/>
                <a:sym typeface="Wingdings"/>
              </a:rPr>
              <a:t>Top-performing professional with 20 year’s exemplary achievement in metropolitan law-enforcement </a:t>
            </a:r>
            <a:r>
              <a:rPr lang="en-US" sz="1100" b="0" i="1" dirty="0" smtClean="0">
                <a:solidFill>
                  <a:schemeClr val="tx1"/>
                </a:solidFill>
                <a:sym typeface="Wingdings"/>
              </a:rPr>
              <a:t>.</a:t>
            </a:r>
            <a:r>
              <a:rPr lang="en-US" sz="1100" b="0" dirty="0" smtClean="0">
                <a:solidFill>
                  <a:schemeClr val="tx1"/>
                </a:solidFill>
              </a:rPr>
              <a:t/>
            </a:r>
            <a:br>
              <a:rPr lang="en-US" sz="1100" b="0" dirty="0" smtClean="0">
                <a:solidFill>
                  <a:schemeClr val="tx1"/>
                </a:solidFill>
              </a:rPr>
            </a:br>
            <a:r>
              <a:rPr lang="en-US" sz="1100" b="0" dirty="0" smtClean="0">
                <a:solidFill>
                  <a:schemeClr val="tx1"/>
                </a:solidFill>
              </a:rPr>
              <a:t/>
            </a:r>
            <a:br>
              <a:rPr lang="en-US" sz="1100" b="0" dirty="0" smtClean="0">
                <a:solidFill>
                  <a:schemeClr val="tx1"/>
                </a:solidFill>
              </a:rPr>
            </a:br>
            <a:r>
              <a:rPr lang="en-US" sz="1000" b="0" dirty="0" smtClean="0">
                <a:solidFill>
                  <a:schemeClr val="tx1"/>
                </a:solidFill>
              </a:rPr>
              <a:t/>
            </a:r>
            <a:br>
              <a:rPr lang="en-US" sz="1000" b="0" dirty="0" smtClean="0">
                <a:solidFill>
                  <a:schemeClr val="tx1"/>
                </a:solidFill>
              </a:rPr>
            </a:br>
            <a:r>
              <a:rPr lang="en-US" sz="1100" b="0" dirty="0" smtClean="0">
                <a:solidFill>
                  <a:schemeClr val="tx1">
                    <a:lumMod val="65000"/>
                    <a:lumOff val="35000"/>
                  </a:schemeClr>
                </a:solidFill>
              </a:rPr>
              <a:t/>
            </a:r>
            <a:br>
              <a:rPr lang="en-US" sz="1100" b="0" dirty="0" smtClean="0">
                <a:solidFill>
                  <a:schemeClr val="tx1">
                    <a:lumMod val="65000"/>
                    <a:lumOff val="35000"/>
                  </a:schemeClr>
                </a:solidFill>
              </a:rPr>
            </a:br>
            <a:r>
              <a:rPr lang="en-US" sz="1100" b="0" dirty="0" smtClean="0">
                <a:solidFill>
                  <a:schemeClr val="tx1">
                    <a:lumMod val="65000"/>
                    <a:lumOff val="35000"/>
                  </a:schemeClr>
                </a:solidFill>
              </a:rPr>
              <a:t/>
            </a:r>
            <a:br>
              <a:rPr lang="en-US" sz="1100" b="0" dirty="0" smtClean="0">
                <a:solidFill>
                  <a:schemeClr val="tx1">
                    <a:lumMod val="65000"/>
                    <a:lumOff val="35000"/>
                  </a:schemeClr>
                </a:solidFill>
              </a:rPr>
            </a:br>
            <a:r>
              <a:rPr lang="en-US" sz="1100" b="0" dirty="0" smtClean="0">
                <a:solidFill>
                  <a:schemeClr val="tx1">
                    <a:lumMod val="65000"/>
                    <a:lumOff val="35000"/>
                  </a:schemeClr>
                </a:solidFill>
              </a:rPr>
              <a:t/>
            </a:r>
            <a:br>
              <a:rPr lang="en-US" sz="1100" b="0" dirty="0" smtClean="0">
                <a:solidFill>
                  <a:schemeClr val="tx1">
                    <a:lumMod val="65000"/>
                    <a:lumOff val="35000"/>
                  </a:schemeClr>
                </a:solidFill>
              </a:rPr>
            </a:br>
            <a:r>
              <a:rPr lang="en-US" sz="1100" b="0" dirty="0" smtClean="0">
                <a:solidFill>
                  <a:schemeClr val="tx1">
                    <a:lumMod val="65000"/>
                    <a:lumOff val="35000"/>
                  </a:schemeClr>
                </a:solidFill>
              </a:rPr>
              <a:t/>
            </a:r>
            <a:br>
              <a:rPr lang="en-US" sz="1100" b="0" dirty="0" smtClean="0">
                <a:solidFill>
                  <a:schemeClr val="tx1">
                    <a:lumMod val="65000"/>
                    <a:lumOff val="35000"/>
                  </a:schemeClr>
                </a:solidFill>
              </a:rPr>
            </a:br>
            <a:r>
              <a:rPr lang="en-US" sz="1100" b="0" dirty="0" smtClean="0">
                <a:solidFill>
                  <a:schemeClr val="tx1">
                    <a:lumMod val="65000"/>
                    <a:lumOff val="35000"/>
                  </a:schemeClr>
                </a:solidFill>
              </a:rPr>
              <a:t/>
            </a:r>
            <a:br>
              <a:rPr lang="en-US" sz="1100" b="0" dirty="0" smtClean="0">
                <a:solidFill>
                  <a:schemeClr val="tx1">
                    <a:lumMod val="65000"/>
                    <a:lumOff val="35000"/>
                  </a:schemeClr>
                </a:solidFill>
              </a:rPr>
            </a:br>
            <a:r>
              <a:rPr lang="en-US" sz="1100" b="0" dirty="0" smtClean="0">
                <a:solidFill>
                  <a:schemeClr val="tx1">
                    <a:lumMod val="65000"/>
                    <a:lumOff val="35000"/>
                  </a:schemeClr>
                </a:solidFill>
              </a:rPr>
              <a:t/>
            </a:r>
            <a:br>
              <a:rPr lang="en-US" sz="1100" b="0" dirty="0" smtClean="0">
                <a:solidFill>
                  <a:schemeClr val="tx1">
                    <a:lumMod val="65000"/>
                    <a:lumOff val="35000"/>
                  </a:schemeClr>
                </a:solidFill>
              </a:rPr>
            </a:br>
            <a:r>
              <a:rPr lang="en-US" sz="1100" b="0" dirty="0" smtClean="0">
                <a:solidFill>
                  <a:schemeClr val="tx1">
                    <a:lumMod val="65000"/>
                    <a:lumOff val="35000"/>
                  </a:schemeClr>
                </a:solidFill>
              </a:rPr>
              <a:t/>
            </a:r>
            <a:br>
              <a:rPr lang="en-US" sz="1100" b="0" dirty="0" smtClean="0">
                <a:solidFill>
                  <a:schemeClr val="tx1">
                    <a:lumMod val="65000"/>
                    <a:lumOff val="35000"/>
                  </a:schemeClr>
                </a:solidFill>
              </a:rPr>
            </a:br>
            <a:endParaRPr lang="en-US" sz="1100" b="0" dirty="0">
              <a:solidFill>
                <a:schemeClr val="tx1">
                  <a:lumMod val="65000"/>
                  <a:lumOff val="35000"/>
                </a:schemeClr>
              </a:solidFill>
            </a:endParaRPr>
          </a:p>
        </p:txBody>
      </p:sp>
      <p:sp>
        <p:nvSpPr>
          <p:cNvPr id="4" name="Text Placeholder 3"/>
          <p:cNvSpPr>
            <a:spLocks noGrp="1"/>
          </p:cNvSpPr>
          <p:nvPr>
            <p:ph type="body" sz="half" idx="2"/>
          </p:nvPr>
        </p:nvSpPr>
        <p:spPr>
          <a:xfrm>
            <a:off x="228600" y="990600"/>
            <a:ext cx="2590800" cy="5410200"/>
          </a:xfrm>
        </p:spPr>
        <p:txBody>
          <a:bodyPr>
            <a:normAutofit fontScale="25000" lnSpcReduction="20000"/>
          </a:bodyPr>
          <a:lstStyle/>
          <a:p>
            <a:pPr algn="ctr" fontAlgn="auto">
              <a:defRPr/>
            </a:pPr>
            <a:r>
              <a:rPr lang="en-US" sz="5600" b="1" u="sng" cap="all" dirty="0" smtClean="0">
                <a:solidFill>
                  <a:schemeClr val="bg1"/>
                </a:solidFill>
              </a:rPr>
              <a:t>Résumé Options</a:t>
            </a:r>
          </a:p>
          <a:p>
            <a:pPr algn="ctr" fontAlgn="auto">
              <a:defRPr/>
            </a:pPr>
            <a:endParaRPr lang="en-US" sz="4000" b="1" dirty="0" smtClean="0">
              <a:solidFill>
                <a:schemeClr val="bg1"/>
              </a:solidFill>
            </a:endParaRPr>
          </a:p>
          <a:p>
            <a:pPr algn="ctr" fontAlgn="auto">
              <a:defRPr/>
            </a:pPr>
            <a:r>
              <a:rPr lang="en-US" sz="6400" b="1" dirty="0" smtClean="0">
                <a:solidFill>
                  <a:schemeClr val="bg1"/>
                </a:solidFill>
              </a:rPr>
              <a:t>1 Headline</a:t>
            </a:r>
          </a:p>
          <a:p>
            <a:pPr algn="ctr" fontAlgn="auto">
              <a:defRPr/>
            </a:pPr>
            <a:endParaRPr lang="en-US" sz="6400" b="1" dirty="0" smtClean="0">
              <a:solidFill>
                <a:schemeClr val="bg1"/>
              </a:solidFill>
            </a:endParaRPr>
          </a:p>
          <a:p>
            <a:pPr algn="ctr" fontAlgn="auto">
              <a:defRPr/>
            </a:pPr>
            <a:r>
              <a:rPr lang="en-US" sz="6400" b="1" dirty="0" smtClean="0">
                <a:solidFill>
                  <a:schemeClr val="bg1"/>
                </a:solidFill>
              </a:rPr>
              <a:t>2 Tag Lines</a:t>
            </a:r>
          </a:p>
          <a:p>
            <a:pPr algn="ctr" fontAlgn="auto">
              <a:defRPr/>
            </a:pPr>
            <a:endParaRPr lang="en-US" sz="6400" b="1" dirty="0" smtClean="0">
              <a:solidFill>
                <a:schemeClr val="bg1"/>
              </a:solidFill>
            </a:endParaRPr>
          </a:p>
          <a:p>
            <a:pPr algn="ctr" fontAlgn="auto">
              <a:defRPr/>
            </a:pPr>
            <a:r>
              <a:rPr lang="en-US" sz="6400" b="1" dirty="0" smtClean="0">
                <a:solidFill>
                  <a:schemeClr val="bg1"/>
                </a:solidFill>
              </a:rPr>
              <a:t>3 Career Statement</a:t>
            </a:r>
          </a:p>
          <a:p>
            <a:pPr algn="ctr" fontAlgn="auto">
              <a:defRPr/>
            </a:pPr>
            <a:endParaRPr lang="en-US" sz="6400" b="1" dirty="0" smtClean="0">
              <a:solidFill>
                <a:schemeClr val="bg1"/>
              </a:solidFill>
            </a:endParaRPr>
          </a:p>
          <a:p>
            <a:pPr algn="ctr" fontAlgn="auto">
              <a:defRPr/>
            </a:pPr>
            <a:r>
              <a:rPr lang="en-US" sz="6400" b="1" dirty="0" smtClean="0">
                <a:solidFill>
                  <a:schemeClr val="bg1"/>
                </a:solidFill>
              </a:rPr>
              <a:t>4 Career Summary</a:t>
            </a:r>
          </a:p>
          <a:p>
            <a:pPr algn="ctr" fontAlgn="auto">
              <a:defRPr/>
            </a:pPr>
            <a:endParaRPr lang="en-US" sz="6400" b="1" dirty="0" smtClean="0">
              <a:solidFill>
                <a:schemeClr val="bg1"/>
              </a:solidFill>
            </a:endParaRPr>
          </a:p>
          <a:p>
            <a:pPr algn="ctr" fontAlgn="auto">
              <a:defRPr/>
            </a:pPr>
            <a:r>
              <a:rPr lang="en-US" sz="6400" b="1" dirty="0" smtClean="0">
                <a:solidFill>
                  <a:schemeClr val="bg1"/>
                </a:solidFill>
              </a:rPr>
              <a:t>5 Core Competencies</a:t>
            </a:r>
          </a:p>
          <a:p>
            <a:pPr algn="ctr" fontAlgn="auto">
              <a:defRPr/>
            </a:pPr>
            <a:endParaRPr lang="en-US" sz="6400" b="1" dirty="0" smtClean="0">
              <a:solidFill>
                <a:schemeClr val="bg1"/>
              </a:solidFill>
            </a:endParaRPr>
          </a:p>
          <a:p>
            <a:pPr algn="ctr" fontAlgn="auto">
              <a:defRPr/>
            </a:pPr>
            <a:r>
              <a:rPr lang="en-US" sz="6400" b="1" dirty="0" smtClean="0">
                <a:solidFill>
                  <a:schemeClr val="bg1"/>
                </a:solidFill>
              </a:rPr>
              <a:t>6 Career Highlights</a:t>
            </a:r>
            <a:r>
              <a:rPr lang="en-US" sz="4400" b="1" dirty="0" smtClean="0">
                <a:solidFill>
                  <a:schemeClr val="bg1"/>
                </a:solidFill>
              </a:rPr>
              <a:t> </a:t>
            </a:r>
          </a:p>
          <a:p>
            <a:pPr algn="ctr" fontAlgn="auto">
              <a:defRPr/>
            </a:pPr>
            <a:r>
              <a:rPr lang="en-US" sz="2300" b="1" dirty="0" smtClean="0">
                <a:solidFill>
                  <a:schemeClr val="tx1"/>
                </a:solidFill>
              </a:rPr>
              <a:t> </a:t>
            </a:r>
            <a:endParaRPr lang="en-US" sz="2100" b="1" dirty="0" smtClean="0">
              <a:solidFill>
                <a:schemeClr val="bg1"/>
              </a:solidFill>
            </a:endParaRPr>
          </a:p>
          <a:p>
            <a:pPr algn="ctr" fontAlgn="auto">
              <a:defRPr/>
            </a:pPr>
            <a:r>
              <a:rPr lang="en-US" b="1" dirty="0" smtClean="0">
                <a:solidFill>
                  <a:schemeClr val="tx1"/>
                </a:solidFill>
              </a:rPr>
              <a:t> </a:t>
            </a:r>
          </a:p>
          <a:p>
            <a:pPr algn="ctr" fontAlgn="auto">
              <a:defRPr/>
            </a:pPr>
            <a:endParaRPr lang="en-US" b="1" dirty="0" smtClean="0">
              <a:solidFill>
                <a:schemeClr val="tx1"/>
              </a:solidFill>
            </a:endParaRPr>
          </a:p>
          <a:p>
            <a:pPr algn="ctr" fontAlgn="auto">
              <a:defRPr/>
            </a:pPr>
            <a:endParaRPr lang="en-US" u="sng" dirty="0" smtClean="0">
              <a:solidFill>
                <a:schemeClr val="bg2">
                  <a:lumMod val="20000"/>
                  <a:lumOff val="80000"/>
                </a:schemeClr>
              </a:solidFill>
            </a:endParaRPr>
          </a:p>
        </p:txBody>
      </p:sp>
      <p:sp>
        <p:nvSpPr>
          <p:cNvPr id="5" name="Title 1"/>
          <p:cNvSpPr txBox="1">
            <a:spLocks/>
          </p:cNvSpPr>
          <p:nvPr/>
        </p:nvSpPr>
        <p:spPr>
          <a:xfrm>
            <a:off x="2924175" y="2286000"/>
            <a:ext cx="6096000" cy="4191000"/>
          </a:xfrm>
          <a:prstGeom prst="rect">
            <a:avLst/>
          </a:prstGeom>
        </p:spPr>
        <p:txBody>
          <a:bodyPr/>
          <a:lstStyle/>
          <a:p>
            <a:pPr algn="just" fontAlgn="auto">
              <a:spcAft>
                <a:spcPts val="0"/>
              </a:spcAft>
              <a:defRPr/>
            </a:pPr>
            <a:r>
              <a:rPr lang="en-US" sz="1100" dirty="0">
                <a:latin typeface="Calibri" pitchFamily="34" charset="0"/>
                <a:ea typeface="+mj-ea"/>
                <a:cs typeface="Calibri" pitchFamily="34" charset="0"/>
              </a:rPr>
              <a:t>4 Distinguished career in city-wide emergency response and safety management operations. Impressive knowledge of responsibilities and interrelationships between federal, state and local jurisdictions. Success in management of budgets, projects and coordination of critical emergency functions to secure short- and long-term goals. Excellent communicator demonstrating logic, focus and critical thinking while remaining calm in crisis and exercising appropriate delegation of responsibility and authority.</a:t>
            </a:r>
          </a:p>
          <a:p>
            <a:pPr fontAlgn="auto">
              <a:spcAft>
                <a:spcPts val="0"/>
              </a:spcAft>
              <a:defRPr/>
            </a:pPr>
            <a:endParaRPr lang="en-US" sz="500" dirty="0">
              <a:latin typeface="Calibri" pitchFamily="34" charset="0"/>
              <a:ea typeface="+mj-ea"/>
              <a:cs typeface="Calibri" pitchFamily="34" charset="0"/>
            </a:endParaRPr>
          </a:p>
          <a:p>
            <a:pPr fontAlgn="auto">
              <a:spcAft>
                <a:spcPts val="0"/>
              </a:spcAft>
              <a:defRPr/>
            </a:pPr>
            <a:r>
              <a:rPr lang="en-US" sz="1000" dirty="0">
                <a:latin typeface="Calibri" pitchFamily="34" charset="0"/>
                <a:ea typeface="+mj-ea"/>
                <a:cs typeface="Calibri" pitchFamily="34" charset="0"/>
              </a:rPr>
              <a:t>       5</a:t>
            </a:r>
            <a:r>
              <a:rPr lang="en-US" sz="1000" b="1" dirty="0">
                <a:latin typeface="Calibri" pitchFamily="34" charset="0"/>
                <a:ea typeface="+mj-ea"/>
                <a:cs typeface="Calibri" pitchFamily="34" charset="0"/>
              </a:rPr>
              <a:t> </a:t>
            </a:r>
            <a:r>
              <a:rPr lang="en-US" sz="1050" b="1" u="sng" dirty="0">
                <a:latin typeface="Calibri" pitchFamily="34" charset="0"/>
                <a:ea typeface="+mj-ea"/>
                <a:cs typeface="Calibri" pitchFamily="34" charset="0"/>
              </a:rPr>
              <a:t>Core Competencies:</a:t>
            </a:r>
          </a:p>
          <a:p>
            <a:pPr fontAlgn="auto">
              <a:spcAft>
                <a:spcPts val="0"/>
              </a:spcAft>
              <a:defRPr/>
            </a:pPr>
            <a:endParaRPr lang="en-US" sz="500" dirty="0">
              <a:latin typeface="Calibri" pitchFamily="34" charset="0"/>
              <a:ea typeface="+mj-ea"/>
              <a:cs typeface="Calibri" pitchFamily="34" charset="0"/>
            </a:endParaRPr>
          </a:p>
          <a:p>
            <a:pPr fontAlgn="auto">
              <a:spcAft>
                <a:spcPts val="0"/>
              </a:spcAft>
              <a:defRPr/>
            </a:pPr>
            <a:r>
              <a:rPr lang="en-US" sz="1050" dirty="0">
                <a:latin typeface="Calibri" pitchFamily="34" charset="0"/>
                <a:ea typeface="+mj-ea"/>
                <a:cs typeface="Calibri" pitchFamily="34" charset="0"/>
                <a:sym typeface="Wingdings"/>
              </a:rPr>
              <a:t>        </a:t>
            </a:r>
            <a:r>
              <a:rPr lang="en-US" sz="1050" dirty="0">
                <a:latin typeface="Calibri" pitchFamily="34" charset="0"/>
                <a:ea typeface="+mj-ea"/>
                <a:cs typeface="Calibri" pitchFamily="34" charset="0"/>
              </a:rPr>
              <a:t>Homeland Security Directives	</a:t>
            </a:r>
            <a:r>
              <a:rPr lang="en-US" sz="1050" dirty="0" smtClean="0">
                <a:latin typeface="Calibri" pitchFamily="34" charset="0"/>
                <a:cs typeface="Calibri" pitchFamily="34" charset="0"/>
                <a:sym typeface="Wingdings"/>
              </a:rPr>
              <a:t> </a:t>
            </a:r>
            <a:r>
              <a:rPr lang="en-US" sz="1050" dirty="0">
                <a:latin typeface="Calibri" pitchFamily="34" charset="0"/>
                <a:ea typeface="+mj-ea"/>
                <a:cs typeface="Calibri" pitchFamily="34" charset="0"/>
              </a:rPr>
              <a:t>Strategic and Tactical Planning</a:t>
            </a:r>
          </a:p>
          <a:p>
            <a:pPr fontAlgn="auto">
              <a:spcAft>
                <a:spcPts val="0"/>
              </a:spcAft>
              <a:defRPr/>
            </a:pPr>
            <a:r>
              <a:rPr lang="en-US" sz="1050" dirty="0">
                <a:latin typeface="Calibri" pitchFamily="34" charset="0"/>
                <a:cs typeface="Calibri" pitchFamily="34" charset="0"/>
                <a:sym typeface="Wingdings"/>
              </a:rPr>
              <a:t>        </a:t>
            </a:r>
            <a:r>
              <a:rPr lang="en-US" sz="1050" dirty="0">
                <a:latin typeface="Calibri" pitchFamily="34" charset="0"/>
                <a:ea typeface="+mj-ea"/>
                <a:cs typeface="Calibri" pitchFamily="34" charset="0"/>
              </a:rPr>
              <a:t>Emergency Preparedness		</a:t>
            </a:r>
            <a:r>
              <a:rPr lang="en-US" sz="1050" dirty="0">
                <a:latin typeface="Calibri" pitchFamily="34" charset="0"/>
                <a:cs typeface="Calibri" pitchFamily="34" charset="0"/>
                <a:sym typeface="Wingdings"/>
              </a:rPr>
              <a:t> </a:t>
            </a:r>
            <a:r>
              <a:rPr lang="en-US" sz="1050" dirty="0">
                <a:latin typeface="Calibri" pitchFamily="34" charset="0"/>
                <a:ea typeface="+mj-ea"/>
                <a:cs typeface="Calibri" pitchFamily="34" charset="0"/>
              </a:rPr>
              <a:t>Fieldwork and Investigations</a:t>
            </a:r>
          </a:p>
          <a:p>
            <a:pPr fontAlgn="auto">
              <a:spcAft>
                <a:spcPts val="0"/>
              </a:spcAft>
              <a:defRPr/>
            </a:pPr>
            <a:r>
              <a:rPr lang="en-US" sz="1050" dirty="0">
                <a:latin typeface="Calibri" pitchFamily="34" charset="0"/>
                <a:cs typeface="Calibri" pitchFamily="34" charset="0"/>
                <a:sym typeface="Wingdings"/>
              </a:rPr>
              <a:t>        </a:t>
            </a:r>
            <a:r>
              <a:rPr lang="en-US" sz="1050" dirty="0">
                <a:latin typeface="Calibri" pitchFamily="34" charset="0"/>
                <a:ea typeface="+mj-ea"/>
                <a:cs typeface="Calibri" pitchFamily="34" charset="0"/>
              </a:rPr>
              <a:t>Anti-Terrorism Threat Analysis	</a:t>
            </a:r>
            <a:r>
              <a:rPr lang="en-US" sz="1050" dirty="0">
                <a:latin typeface="Calibri" pitchFamily="34" charset="0"/>
                <a:cs typeface="Calibri" pitchFamily="34" charset="0"/>
                <a:sym typeface="Wingdings"/>
              </a:rPr>
              <a:t> </a:t>
            </a:r>
            <a:r>
              <a:rPr lang="en-US" sz="1050" dirty="0">
                <a:latin typeface="Calibri" pitchFamily="34" charset="0"/>
                <a:ea typeface="+mj-ea"/>
                <a:cs typeface="Calibri" pitchFamily="34" charset="0"/>
              </a:rPr>
              <a:t>Policies, Programs &amp; Procedures</a:t>
            </a:r>
          </a:p>
          <a:p>
            <a:pPr fontAlgn="auto">
              <a:spcAft>
                <a:spcPts val="0"/>
              </a:spcAft>
              <a:defRPr/>
            </a:pPr>
            <a:r>
              <a:rPr lang="en-US" sz="1050" dirty="0">
                <a:latin typeface="Calibri" pitchFamily="34" charset="0"/>
                <a:cs typeface="Calibri" pitchFamily="34" charset="0"/>
                <a:sym typeface="Wingdings"/>
              </a:rPr>
              <a:t>        </a:t>
            </a:r>
            <a:r>
              <a:rPr lang="en-US" sz="1050" dirty="0">
                <a:latin typeface="Calibri" pitchFamily="34" charset="0"/>
                <a:ea typeface="+mj-ea"/>
                <a:cs typeface="Calibri" pitchFamily="34" charset="0"/>
              </a:rPr>
              <a:t>Budget and Fiscal Management	</a:t>
            </a:r>
            <a:r>
              <a:rPr lang="en-US" sz="1050" dirty="0">
                <a:latin typeface="Calibri" pitchFamily="34" charset="0"/>
                <a:cs typeface="Calibri" pitchFamily="34" charset="0"/>
                <a:sym typeface="Wingdings"/>
              </a:rPr>
              <a:t> </a:t>
            </a:r>
            <a:r>
              <a:rPr lang="en-US" sz="1050" dirty="0">
                <a:latin typeface="Calibri" pitchFamily="34" charset="0"/>
                <a:ea typeface="+mj-ea"/>
                <a:cs typeface="Calibri" pitchFamily="34" charset="0"/>
              </a:rPr>
              <a:t>Government and Media Relations</a:t>
            </a:r>
          </a:p>
          <a:p>
            <a:pPr fontAlgn="auto">
              <a:spcAft>
                <a:spcPts val="0"/>
              </a:spcAft>
              <a:defRPr/>
            </a:pPr>
            <a:r>
              <a:rPr lang="en-US" sz="1050" dirty="0">
                <a:latin typeface="Calibri" pitchFamily="34" charset="0"/>
                <a:cs typeface="Calibri" pitchFamily="34" charset="0"/>
                <a:sym typeface="Wingdings"/>
              </a:rPr>
              <a:t>        </a:t>
            </a:r>
            <a:r>
              <a:rPr lang="en-US" sz="1050" dirty="0">
                <a:latin typeface="Calibri" pitchFamily="34" charset="0"/>
                <a:ea typeface="+mj-ea"/>
                <a:cs typeface="Calibri" pitchFamily="34" charset="0"/>
              </a:rPr>
              <a:t>Human Resources Administration	</a:t>
            </a:r>
            <a:r>
              <a:rPr lang="en-US" sz="1050" dirty="0">
                <a:latin typeface="Calibri" pitchFamily="34" charset="0"/>
                <a:cs typeface="Calibri" pitchFamily="34" charset="0"/>
                <a:sym typeface="Wingdings"/>
              </a:rPr>
              <a:t> </a:t>
            </a:r>
            <a:r>
              <a:rPr lang="en-US" sz="1050" dirty="0">
                <a:latin typeface="Calibri" pitchFamily="34" charset="0"/>
                <a:ea typeface="+mj-ea"/>
                <a:cs typeface="Calibri" pitchFamily="34" charset="0"/>
              </a:rPr>
              <a:t>Infrastructure &amp; Physical Security </a:t>
            </a:r>
          </a:p>
          <a:p>
            <a:pPr fontAlgn="auto">
              <a:spcAft>
                <a:spcPts val="0"/>
              </a:spcAft>
              <a:defRPr/>
            </a:pPr>
            <a:r>
              <a:rPr lang="en-US" sz="1000" dirty="0">
                <a:latin typeface="+mj-lt"/>
                <a:ea typeface="+mj-ea"/>
                <a:cs typeface="+mj-cs"/>
              </a:rPr>
              <a:t>_________________________________________________________________________</a:t>
            </a:r>
          </a:p>
          <a:p>
            <a:pPr fontAlgn="auto">
              <a:spcAft>
                <a:spcPts val="0"/>
              </a:spcAft>
              <a:defRPr/>
            </a:pPr>
            <a:r>
              <a:rPr lang="en-US" sz="1000" b="1" dirty="0">
                <a:latin typeface="+mj-lt"/>
                <a:ea typeface="+mj-ea"/>
                <a:cs typeface="+mj-cs"/>
              </a:rPr>
              <a:t>       </a:t>
            </a:r>
            <a:r>
              <a:rPr lang="en-US" sz="1000" b="1" dirty="0" smtClean="0">
                <a:latin typeface="+mj-lt"/>
                <a:ea typeface="+mj-ea"/>
                <a:cs typeface="+mj-cs"/>
              </a:rPr>
              <a:t>                                                               </a:t>
            </a:r>
            <a:r>
              <a:rPr lang="en-US" sz="1100" dirty="0" smtClean="0">
                <a:latin typeface="Calibri" pitchFamily="34" charset="0"/>
                <a:ea typeface="+mj-ea"/>
                <a:cs typeface="Calibri" pitchFamily="34" charset="0"/>
              </a:rPr>
              <a:t>6</a:t>
            </a:r>
            <a:r>
              <a:rPr lang="en-US" sz="1100" b="1" dirty="0" smtClean="0">
                <a:latin typeface="Calibri" pitchFamily="34" charset="0"/>
                <a:ea typeface="+mj-ea"/>
                <a:cs typeface="Calibri" pitchFamily="34" charset="0"/>
              </a:rPr>
              <a:t> </a:t>
            </a:r>
            <a:r>
              <a:rPr lang="en-US" sz="1200" b="1" dirty="0">
                <a:latin typeface="Calibri" pitchFamily="34" charset="0"/>
                <a:ea typeface="+mj-ea"/>
                <a:cs typeface="Calibri" pitchFamily="34" charset="0"/>
              </a:rPr>
              <a:t>CAREER HIGHLIGHTS</a:t>
            </a:r>
            <a:endParaRPr lang="en-US" sz="1100" b="1" dirty="0">
              <a:latin typeface="Calibri" pitchFamily="34" charset="0"/>
              <a:ea typeface="+mj-ea"/>
              <a:cs typeface="Calibri" pitchFamily="34" charset="0"/>
            </a:endParaRPr>
          </a:p>
          <a:p>
            <a:pPr fontAlgn="auto">
              <a:spcAft>
                <a:spcPts val="0"/>
              </a:spcAft>
              <a:defRPr/>
            </a:pPr>
            <a:endParaRPr lang="en-US" sz="500" b="1" dirty="0">
              <a:latin typeface="Calibri" pitchFamily="34" charset="0"/>
              <a:ea typeface="+mj-ea"/>
              <a:cs typeface="Calibri" pitchFamily="34" charset="0"/>
            </a:endParaRPr>
          </a:p>
          <a:p>
            <a:pPr fontAlgn="auto">
              <a:spcAft>
                <a:spcPts val="0"/>
              </a:spcAft>
              <a:defRPr/>
            </a:pPr>
            <a:r>
              <a:rPr lang="en-US" sz="1000" dirty="0">
                <a:latin typeface="Calibri" pitchFamily="34" charset="0"/>
                <a:ea typeface="+mj-ea"/>
                <a:cs typeface="Calibri" pitchFamily="34" charset="0"/>
              </a:rPr>
              <a:t>        </a:t>
            </a:r>
            <a:r>
              <a:rPr lang="en-US" sz="1050" b="1" dirty="0">
                <a:latin typeface="Calibri" pitchFamily="34" charset="0"/>
                <a:ea typeface="+mj-ea"/>
                <a:cs typeface="Calibri" pitchFamily="34" charset="0"/>
              </a:rPr>
              <a:t>Appointed to homeland </a:t>
            </a:r>
            <a:r>
              <a:rPr lang="en-US" sz="1050" b="1" dirty="0" smtClean="0">
                <a:latin typeface="Calibri" pitchFamily="34" charset="0"/>
                <a:ea typeface="+mj-ea"/>
                <a:cs typeface="Calibri" pitchFamily="34" charset="0"/>
              </a:rPr>
              <a:t>security leadership  </a:t>
            </a:r>
            <a:r>
              <a:rPr lang="en-US" sz="1050" dirty="0" smtClean="0">
                <a:latin typeface="Calibri" pitchFamily="34" charset="0"/>
                <a:ea typeface="+mj-ea"/>
                <a:cs typeface="Calibri" pitchFamily="34" charset="0"/>
              </a:rPr>
              <a:t>and key </a:t>
            </a:r>
            <a:r>
              <a:rPr lang="en-US" sz="1050" dirty="0">
                <a:latin typeface="Calibri" pitchFamily="34" charset="0"/>
                <a:ea typeface="+mj-ea"/>
                <a:cs typeface="Calibri" pitchFamily="34" charset="0"/>
              </a:rPr>
              <a:t>law enforcement and </a:t>
            </a:r>
            <a:r>
              <a:rPr lang="en-US" sz="1050" dirty="0" smtClean="0">
                <a:latin typeface="Calibri" pitchFamily="34" charset="0"/>
                <a:ea typeface="+mj-ea"/>
                <a:cs typeface="Calibri" pitchFamily="34" charset="0"/>
              </a:rPr>
              <a:t>position </a:t>
            </a:r>
            <a:r>
              <a:rPr lang="en-US" sz="1050" dirty="0">
                <a:latin typeface="Calibri" pitchFamily="34" charset="0"/>
                <a:ea typeface="+mj-ea"/>
                <a:cs typeface="Calibri" pitchFamily="34" charset="0"/>
              </a:rPr>
              <a:t>for Los Angeles, </a:t>
            </a:r>
          </a:p>
          <a:p>
            <a:pPr fontAlgn="auto">
              <a:spcAft>
                <a:spcPts val="0"/>
              </a:spcAft>
              <a:defRPr/>
            </a:pPr>
            <a:r>
              <a:rPr lang="en-US" sz="1050" dirty="0">
                <a:latin typeface="Calibri" pitchFamily="34" charset="0"/>
                <a:ea typeface="+mj-ea"/>
                <a:cs typeface="Calibri" pitchFamily="34" charset="0"/>
              </a:rPr>
              <a:t>        California, serving nearly 10 million residents.     </a:t>
            </a:r>
          </a:p>
          <a:p>
            <a:pPr fontAlgn="auto">
              <a:spcAft>
                <a:spcPts val="0"/>
              </a:spcAft>
              <a:defRPr/>
            </a:pPr>
            <a:endParaRPr lang="en-US" sz="600" dirty="0">
              <a:latin typeface="Calibri" pitchFamily="34" charset="0"/>
              <a:ea typeface="+mj-ea"/>
              <a:cs typeface="Calibri" pitchFamily="34" charset="0"/>
            </a:endParaRPr>
          </a:p>
          <a:p>
            <a:pPr fontAlgn="auto">
              <a:spcAft>
                <a:spcPts val="0"/>
              </a:spcAft>
              <a:defRPr/>
            </a:pPr>
            <a:r>
              <a:rPr lang="en-US" sz="1050" b="1" dirty="0">
                <a:latin typeface="Calibri" pitchFamily="34" charset="0"/>
                <a:ea typeface="+mj-ea"/>
                <a:cs typeface="Calibri" pitchFamily="34" charset="0"/>
              </a:rPr>
              <a:t>        Collaborated with U.S .Secret Service </a:t>
            </a:r>
            <a:r>
              <a:rPr lang="en-US" sz="1050" dirty="0">
                <a:latin typeface="Calibri" pitchFamily="34" charset="0"/>
                <a:ea typeface="+mj-ea"/>
                <a:cs typeface="Calibri" pitchFamily="34" charset="0"/>
              </a:rPr>
              <a:t>to launch California’s first Gang Crimes Task Force, creating</a:t>
            </a:r>
          </a:p>
          <a:p>
            <a:pPr fontAlgn="auto">
              <a:spcAft>
                <a:spcPts val="0"/>
              </a:spcAft>
              <a:defRPr/>
            </a:pPr>
            <a:r>
              <a:rPr lang="en-US" sz="1050" dirty="0">
                <a:latin typeface="Calibri" pitchFamily="34" charset="0"/>
                <a:ea typeface="+mj-ea"/>
                <a:cs typeface="Calibri" pitchFamily="34" charset="0"/>
              </a:rPr>
              <a:t>        Homeland Security strategy for state Police Divisions and Emergency 911 Operations </a:t>
            </a:r>
            <a:r>
              <a:rPr lang="en-US" sz="1000" dirty="0">
                <a:latin typeface="Calibri" pitchFamily="34" charset="0"/>
                <a:ea typeface="+mj-ea"/>
                <a:cs typeface="Calibri" pitchFamily="34" charset="0"/>
              </a:rPr>
              <a:t>.</a:t>
            </a:r>
          </a:p>
          <a:p>
            <a:pPr fontAlgn="auto">
              <a:spcAft>
                <a:spcPts val="0"/>
              </a:spcAft>
              <a:defRPr/>
            </a:pPr>
            <a:r>
              <a:rPr lang="en-US" sz="1000" dirty="0" smtClean="0">
                <a:latin typeface="+mj-lt"/>
                <a:ea typeface="+mj-ea"/>
                <a:cs typeface="+mj-cs"/>
              </a:rPr>
              <a:t>_________________________________________________________________________</a:t>
            </a:r>
            <a:endParaRPr lang="en-US" sz="1000" dirty="0">
              <a:latin typeface="+mj-lt"/>
              <a:ea typeface="+mj-ea"/>
              <a:cs typeface="+mj-cs"/>
            </a:endParaRPr>
          </a:p>
          <a:p>
            <a:pPr algn="ctr" fontAlgn="auto">
              <a:spcAft>
                <a:spcPts val="0"/>
              </a:spcAft>
              <a:defRPr/>
            </a:pPr>
            <a:r>
              <a:rPr lang="en-US" sz="1200" b="1" dirty="0" smtClean="0">
                <a:latin typeface="Calibri" pitchFamily="34" charset="0"/>
                <a:ea typeface="+mj-ea"/>
                <a:cs typeface="Calibri" pitchFamily="34" charset="0"/>
              </a:rPr>
              <a:t>PROFESSIONAL </a:t>
            </a:r>
            <a:r>
              <a:rPr lang="en-US" sz="1200" b="1" dirty="0">
                <a:latin typeface="Calibri" pitchFamily="34" charset="0"/>
                <a:ea typeface="+mj-ea"/>
                <a:cs typeface="Calibri" pitchFamily="34" charset="0"/>
              </a:rPr>
              <a:t>EXPERIENCE</a:t>
            </a:r>
          </a:p>
          <a:p>
            <a:pPr fontAlgn="auto">
              <a:spcAft>
                <a:spcPts val="0"/>
              </a:spcAft>
              <a:defRPr/>
            </a:pPr>
            <a:endParaRPr lang="en-US" sz="1000" dirty="0">
              <a:latin typeface="+mj-lt"/>
              <a:ea typeface="+mj-ea"/>
              <a:cs typeface="+mj-cs"/>
            </a:endParaRPr>
          </a:p>
          <a:p>
            <a:pPr fontAlgn="auto">
              <a:spcAft>
                <a:spcPts val="0"/>
              </a:spcAft>
              <a:defRPr/>
            </a:pPr>
            <a:r>
              <a:rPr lang="en-US" sz="1100" dirty="0">
                <a:latin typeface="+mj-lt"/>
                <a:ea typeface="+mj-ea"/>
                <a:cs typeface="+mj-cs"/>
              </a:rPr>
              <a:t/>
            </a:r>
            <a:br>
              <a:rPr lang="en-US" sz="1100" dirty="0">
                <a:latin typeface="+mj-lt"/>
                <a:ea typeface="+mj-ea"/>
                <a:cs typeface="+mj-cs"/>
              </a:rPr>
            </a:br>
            <a:r>
              <a:rPr lang="en-US" sz="1100" dirty="0">
                <a:solidFill>
                  <a:schemeClr val="tx1">
                    <a:lumMod val="65000"/>
                    <a:lumOff val="35000"/>
                  </a:schemeClr>
                </a:solidFill>
                <a:latin typeface="+mj-lt"/>
                <a:ea typeface="+mj-ea"/>
                <a:cs typeface="+mj-cs"/>
              </a:rPr>
              <a:t/>
            </a:r>
            <a:br>
              <a:rPr lang="en-US" sz="1100" dirty="0">
                <a:solidFill>
                  <a:schemeClr val="tx1">
                    <a:lumMod val="65000"/>
                    <a:lumOff val="35000"/>
                  </a:schemeClr>
                </a:solidFill>
                <a:latin typeface="+mj-lt"/>
                <a:ea typeface="+mj-ea"/>
                <a:cs typeface="+mj-cs"/>
              </a:rPr>
            </a:br>
            <a:r>
              <a:rPr lang="en-US" sz="1100" dirty="0">
                <a:solidFill>
                  <a:schemeClr val="tx1">
                    <a:lumMod val="65000"/>
                    <a:lumOff val="35000"/>
                  </a:schemeClr>
                </a:solidFill>
                <a:latin typeface="+mj-lt"/>
                <a:ea typeface="+mj-ea"/>
                <a:cs typeface="+mj-cs"/>
              </a:rPr>
              <a:t/>
            </a:r>
            <a:br>
              <a:rPr lang="en-US" sz="1100" dirty="0">
                <a:solidFill>
                  <a:schemeClr val="tx1">
                    <a:lumMod val="65000"/>
                    <a:lumOff val="35000"/>
                  </a:schemeClr>
                </a:solidFill>
                <a:latin typeface="+mj-lt"/>
                <a:ea typeface="+mj-ea"/>
                <a:cs typeface="+mj-cs"/>
              </a:rPr>
            </a:br>
            <a:r>
              <a:rPr lang="en-US" sz="1100" dirty="0">
                <a:solidFill>
                  <a:schemeClr val="tx1">
                    <a:lumMod val="65000"/>
                    <a:lumOff val="35000"/>
                  </a:schemeClr>
                </a:solidFill>
                <a:latin typeface="+mj-lt"/>
                <a:ea typeface="+mj-ea"/>
                <a:cs typeface="+mj-cs"/>
              </a:rPr>
              <a:t/>
            </a:r>
            <a:br>
              <a:rPr lang="en-US" sz="1100" dirty="0">
                <a:solidFill>
                  <a:schemeClr val="tx1">
                    <a:lumMod val="65000"/>
                    <a:lumOff val="35000"/>
                  </a:schemeClr>
                </a:solidFill>
                <a:latin typeface="+mj-lt"/>
                <a:ea typeface="+mj-ea"/>
                <a:cs typeface="+mj-cs"/>
              </a:rPr>
            </a:br>
            <a:r>
              <a:rPr lang="en-US" sz="1100" dirty="0">
                <a:solidFill>
                  <a:schemeClr val="tx1">
                    <a:lumMod val="65000"/>
                    <a:lumOff val="35000"/>
                  </a:schemeClr>
                </a:solidFill>
                <a:latin typeface="+mj-lt"/>
                <a:ea typeface="+mj-ea"/>
                <a:cs typeface="+mj-cs"/>
              </a:rPr>
              <a:t/>
            </a:r>
            <a:br>
              <a:rPr lang="en-US" sz="1100" dirty="0">
                <a:solidFill>
                  <a:schemeClr val="tx1">
                    <a:lumMod val="65000"/>
                    <a:lumOff val="35000"/>
                  </a:schemeClr>
                </a:solidFill>
                <a:latin typeface="+mj-lt"/>
                <a:ea typeface="+mj-ea"/>
                <a:cs typeface="+mj-cs"/>
              </a:rPr>
            </a:br>
            <a:r>
              <a:rPr lang="en-US" sz="1100" dirty="0">
                <a:solidFill>
                  <a:schemeClr val="tx1">
                    <a:lumMod val="65000"/>
                    <a:lumOff val="35000"/>
                  </a:schemeClr>
                </a:solidFill>
                <a:latin typeface="+mj-lt"/>
                <a:ea typeface="+mj-ea"/>
                <a:cs typeface="+mj-cs"/>
              </a:rPr>
              <a:t/>
            </a:r>
            <a:br>
              <a:rPr lang="en-US" sz="1100" dirty="0">
                <a:solidFill>
                  <a:schemeClr val="tx1">
                    <a:lumMod val="65000"/>
                    <a:lumOff val="35000"/>
                  </a:schemeClr>
                </a:solidFill>
                <a:latin typeface="+mj-lt"/>
                <a:ea typeface="+mj-ea"/>
                <a:cs typeface="+mj-cs"/>
              </a:rPr>
            </a:br>
            <a:endParaRPr lang="en-US" sz="1100" dirty="0">
              <a:solidFill>
                <a:schemeClr val="tx1">
                  <a:lumMod val="65000"/>
                  <a:lumOff val="35000"/>
                </a:schemeClr>
              </a:solidFill>
              <a:latin typeface="+mj-lt"/>
              <a:ea typeface="+mj-ea"/>
              <a:cs typeface="+mj-cs"/>
            </a:endParaRPr>
          </a:p>
        </p:txBody>
      </p:sp>
      <p:cxnSp>
        <p:nvCxnSpPr>
          <p:cNvPr id="6" name="Straight Arrow Connector 5"/>
          <p:cNvCxnSpPr/>
          <p:nvPr/>
        </p:nvCxnSpPr>
        <p:spPr>
          <a:xfrm>
            <a:off x="2333155" y="1600200"/>
            <a:ext cx="1476845" cy="0"/>
          </a:xfrm>
          <a:prstGeom prst="straightConnector1">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2138363" y="1756771"/>
            <a:ext cx="2247900" cy="685800"/>
          </a:xfrm>
          <a:prstGeom prst="bentConnector3">
            <a:avLst>
              <a:gd name="adj1" fmla="val 22093"/>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1600200" y="2143333"/>
            <a:ext cx="1476376" cy="1209467"/>
          </a:xfrm>
          <a:prstGeom prst="bentConnector3">
            <a:avLst>
              <a:gd name="adj1" fmla="val 78807"/>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694882" y="3352800"/>
            <a:ext cx="2429318" cy="1525499"/>
          </a:xfrm>
          <a:prstGeom prst="bentConnector3">
            <a:avLst>
              <a:gd name="adj1" fmla="val 91142"/>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V="1">
            <a:off x="1132482" y="2462596"/>
            <a:ext cx="1939095" cy="1670280"/>
          </a:xfrm>
          <a:prstGeom prst="bentConnector3">
            <a:avLst>
              <a:gd name="adj1" fmla="val 84545"/>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V="1">
            <a:off x="1828800" y="4562267"/>
            <a:ext cx="2971800" cy="1151985"/>
          </a:xfrm>
          <a:prstGeom prst="bentConnector3">
            <a:avLst>
              <a:gd name="adj1" fmla="val 33184"/>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6096000" cy="1905000"/>
          </a:xfrm>
        </p:spPr>
        <p:txBody>
          <a:bodyPr/>
          <a:lstStyle/>
          <a:p>
            <a:pPr fontAlgn="auto">
              <a:spcAft>
                <a:spcPts val="0"/>
              </a:spcAft>
              <a:defRPr/>
            </a:pPr>
            <a:r>
              <a:rPr lang="en-US" sz="800" dirty="0" smtClean="0">
                <a:solidFill>
                  <a:srgbClr val="760000"/>
                </a:solidFill>
                <a:latin typeface="Tahoma" pitchFamily="34" charset="0"/>
                <a:ea typeface="Tahoma" pitchFamily="34" charset="0"/>
                <a:cs typeface="Tahoma" pitchFamily="34" charset="0"/>
              </a:rPr>
              <a:t>                                                        </a:t>
            </a:r>
            <a:r>
              <a:rPr lang="en-US" sz="1600" dirty="0" smtClean="0">
                <a:solidFill>
                  <a:srgbClr val="760000"/>
                </a:solidFill>
                <a:latin typeface="Tahoma" pitchFamily="34" charset="0"/>
                <a:ea typeface="Tahoma" pitchFamily="34" charset="0"/>
                <a:cs typeface="Tahoma" pitchFamily="34" charset="0"/>
              </a:rPr>
              <a:t>Career Goal: Bank Teller</a:t>
            </a:r>
            <a:r>
              <a:rPr lang="en-US" sz="1100" b="0" dirty="0" smtClean="0">
                <a:solidFill>
                  <a:srgbClr val="760000"/>
                </a:solidFill>
                <a:latin typeface="Tahoma" pitchFamily="34" charset="0"/>
                <a:ea typeface="Tahoma" pitchFamily="34" charset="0"/>
                <a:cs typeface="Tahoma" pitchFamily="34" charset="0"/>
              </a:rPr>
              <a:t/>
            </a:r>
            <a:br>
              <a:rPr lang="en-US" sz="1100" b="0" dirty="0" smtClean="0">
                <a:solidFill>
                  <a:srgbClr val="760000"/>
                </a:solidFill>
                <a:latin typeface="Tahoma" pitchFamily="34" charset="0"/>
                <a:ea typeface="Tahoma" pitchFamily="34" charset="0"/>
                <a:cs typeface="Tahoma" pitchFamily="34" charset="0"/>
              </a:rPr>
            </a:br>
            <a:r>
              <a:rPr lang="en-US" sz="1100" b="0" dirty="0" smtClean="0">
                <a:solidFill>
                  <a:srgbClr val="760000"/>
                </a:solidFill>
                <a:latin typeface="Tahoma" pitchFamily="34" charset="0"/>
                <a:ea typeface="Tahoma" pitchFamily="34" charset="0"/>
                <a:cs typeface="Tahoma" pitchFamily="34" charset="0"/>
              </a:rPr>
              <a:t>                             </a:t>
            </a:r>
            <a:r>
              <a:rPr lang="en-US" sz="1050" dirty="0" smtClean="0">
                <a:solidFill>
                  <a:schemeClr val="bg2">
                    <a:lumMod val="50000"/>
                  </a:schemeClr>
                </a:solidFill>
                <a:latin typeface="Tahoma" pitchFamily="34" charset="0"/>
                <a:ea typeface="Tahoma" pitchFamily="34" charset="0"/>
                <a:cs typeface="Tahoma" pitchFamily="34" charset="0"/>
              </a:rPr>
              <a:t>Organized |  Personable  |  Detailed |  Thorough</a:t>
            </a:r>
            <a:r>
              <a:rPr lang="en-US" sz="1000" b="0" i="1" dirty="0" smtClean="0">
                <a:solidFill>
                  <a:srgbClr val="760000"/>
                </a:solidFill>
              </a:rPr>
              <a:t/>
            </a:r>
            <a:br>
              <a:rPr lang="en-US" sz="1000" b="0" i="1" dirty="0" smtClean="0">
                <a:solidFill>
                  <a:srgbClr val="760000"/>
                </a:solidFill>
              </a:rPr>
            </a:br>
            <a:r>
              <a:rPr lang="en-US" sz="1000" b="0" i="1" dirty="0" smtClean="0">
                <a:solidFill>
                  <a:srgbClr val="760000"/>
                </a:solidFill>
              </a:rPr>
              <a:t/>
            </a:r>
            <a:br>
              <a:rPr lang="en-US" sz="1000" b="0" i="1" dirty="0" smtClean="0">
                <a:solidFill>
                  <a:srgbClr val="760000"/>
                </a:solidFill>
              </a:rPr>
            </a:br>
            <a:r>
              <a:rPr lang="en-US" sz="1000" b="0" i="1" dirty="0" smtClean="0">
                <a:solidFill>
                  <a:srgbClr val="760000"/>
                </a:solidFill>
              </a:rPr>
              <a:t>                                                                        </a:t>
            </a:r>
            <a:r>
              <a:rPr lang="en-US" sz="1000" dirty="0" smtClean="0">
                <a:solidFill>
                  <a:schemeClr val="tx1"/>
                </a:solidFill>
              </a:rPr>
              <a:t>            </a:t>
            </a:r>
            <a:r>
              <a:rPr lang="en-US" sz="1100" b="0" dirty="0" smtClean="0">
                <a:solidFill>
                  <a:schemeClr val="accent1">
                    <a:lumMod val="75000"/>
                  </a:schemeClr>
                </a:solidFill>
                <a:sym typeface="Symbol"/>
              </a:rPr>
              <a:t>  </a:t>
            </a:r>
            <a:r>
              <a:rPr lang="en-US" sz="1100" b="0" dirty="0" smtClean="0">
                <a:solidFill>
                  <a:schemeClr val="accent1">
                    <a:lumMod val="75000"/>
                  </a:schemeClr>
                </a:solidFill>
                <a:sym typeface="Wingdings"/>
              </a:rPr>
              <a:t>    </a:t>
            </a:r>
            <a:r>
              <a:rPr lang="en-US" sz="1100" b="0" dirty="0" smtClean="0">
                <a:solidFill>
                  <a:schemeClr val="accent1">
                    <a:lumMod val="75000"/>
                  </a:schemeClr>
                </a:solidFill>
                <a:sym typeface="Symbol"/>
              </a:rPr>
              <a:t></a:t>
            </a:r>
            <a:br>
              <a:rPr lang="en-US" sz="1100" b="0" dirty="0" smtClean="0">
                <a:solidFill>
                  <a:schemeClr val="accent1">
                    <a:lumMod val="75000"/>
                  </a:schemeClr>
                </a:solidFill>
                <a:sym typeface="Symbol"/>
              </a:rPr>
            </a:br>
            <a:r>
              <a:rPr lang="en-US" sz="1000" b="0" dirty="0" smtClean="0">
                <a:solidFill>
                  <a:schemeClr val="bg2">
                    <a:lumMod val="50000"/>
                  </a:schemeClr>
                </a:solidFill>
                <a:sym typeface="Symbol"/>
              </a:rPr>
              <a:t/>
            </a:r>
            <a:br>
              <a:rPr lang="en-US" sz="1000" b="0" dirty="0" smtClean="0">
                <a:solidFill>
                  <a:schemeClr val="bg2">
                    <a:lumMod val="50000"/>
                  </a:schemeClr>
                </a:solidFill>
                <a:sym typeface="Symbol"/>
              </a:rPr>
            </a:br>
            <a:r>
              <a:rPr lang="en-US" sz="1200" b="0" dirty="0" smtClean="0">
                <a:solidFill>
                  <a:schemeClr val="tx1"/>
                </a:solidFill>
                <a:sym typeface="Symbol"/>
              </a:rPr>
              <a:t>Seeking to employ two years’ administrative support experience to make a career shift to bank teller. Knowledgeable of principles and processes of attentive customer service and honoring confidentiality. Known for a strong work-ethic and working unshaken under pressure. Detailed and thorough in all work tasks including cash handling, reception, and multi-line phone experience. </a:t>
            </a:r>
            <a:endParaRPr lang="en-US" sz="1200" i="1" dirty="0">
              <a:solidFill>
                <a:schemeClr val="tx1"/>
              </a:solidFill>
            </a:endParaRPr>
          </a:p>
        </p:txBody>
      </p:sp>
      <p:sp>
        <p:nvSpPr>
          <p:cNvPr id="37890" name="Text Placeholder 3"/>
          <p:cNvSpPr>
            <a:spLocks noGrp="1"/>
          </p:cNvSpPr>
          <p:nvPr>
            <p:ph type="body" sz="half" idx="2"/>
          </p:nvPr>
        </p:nvSpPr>
        <p:spPr>
          <a:xfrm>
            <a:off x="228600" y="838200"/>
            <a:ext cx="2590800" cy="5334000"/>
          </a:xfrm>
        </p:spPr>
        <p:txBody>
          <a:bodyPr>
            <a:normAutofit/>
          </a:bodyPr>
          <a:lstStyle/>
          <a:p>
            <a:pPr algn="r">
              <a:spcBef>
                <a:spcPts val="0"/>
              </a:spcBef>
              <a:spcAft>
                <a:spcPts val="0"/>
              </a:spcAft>
            </a:pPr>
            <a:r>
              <a:rPr lang="en-US" sz="2000" b="1" dirty="0" smtClean="0"/>
              <a:t>HEADLINE</a:t>
            </a:r>
          </a:p>
          <a:p>
            <a:pPr algn="r">
              <a:spcBef>
                <a:spcPts val="0"/>
              </a:spcBef>
              <a:spcAft>
                <a:spcPts val="0"/>
              </a:spcAft>
            </a:pPr>
            <a:r>
              <a:rPr lang="en-US" b="1" dirty="0" smtClean="0"/>
              <a:t>4 Taglines</a:t>
            </a:r>
          </a:p>
          <a:p>
            <a:pPr algn="r">
              <a:spcBef>
                <a:spcPts val="0"/>
              </a:spcBef>
              <a:spcAft>
                <a:spcPts val="0"/>
              </a:spcAft>
            </a:pPr>
            <a:r>
              <a:rPr lang="en-US" b="1" dirty="0" smtClean="0"/>
              <a:t>Career Summary</a:t>
            </a:r>
          </a:p>
          <a:p>
            <a:pPr algn="r"/>
            <a:endParaRPr lang="en-US" sz="1100" b="1" dirty="0" smtClean="0"/>
          </a:p>
          <a:p>
            <a:pPr algn="r"/>
            <a:endParaRPr lang="en-US" b="1" dirty="0"/>
          </a:p>
          <a:p>
            <a:pPr algn="r">
              <a:lnSpc>
                <a:spcPct val="120000"/>
              </a:lnSpc>
              <a:spcBef>
                <a:spcPts val="0"/>
              </a:spcBef>
              <a:spcAft>
                <a:spcPts val="0"/>
              </a:spcAft>
            </a:pPr>
            <a:endParaRPr lang="en-US" sz="2400" b="1" dirty="0" smtClean="0"/>
          </a:p>
          <a:p>
            <a:pPr algn="r">
              <a:lnSpc>
                <a:spcPct val="120000"/>
              </a:lnSpc>
              <a:spcBef>
                <a:spcPts val="0"/>
              </a:spcBef>
              <a:spcAft>
                <a:spcPts val="0"/>
              </a:spcAft>
            </a:pPr>
            <a:r>
              <a:rPr lang="en-US" sz="2000" b="1" dirty="0" smtClean="0"/>
              <a:t>HEADLINE</a:t>
            </a:r>
            <a:endParaRPr lang="en-US" sz="2000" b="1" dirty="0"/>
          </a:p>
          <a:p>
            <a:pPr algn="r">
              <a:lnSpc>
                <a:spcPct val="120000"/>
              </a:lnSpc>
              <a:spcBef>
                <a:spcPts val="0"/>
              </a:spcBef>
              <a:spcAft>
                <a:spcPts val="0"/>
              </a:spcAft>
            </a:pPr>
            <a:r>
              <a:rPr lang="en-US" b="1" dirty="0"/>
              <a:t>4 Taglines</a:t>
            </a:r>
          </a:p>
          <a:p>
            <a:pPr algn="r">
              <a:lnSpc>
                <a:spcPct val="120000"/>
              </a:lnSpc>
              <a:spcBef>
                <a:spcPts val="0"/>
              </a:spcBef>
              <a:spcAft>
                <a:spcPts val="0"/>
              </a:spcAft>
            </a:pPr>
            <a:r>
              <a:rPr lang="en-US" b="1" dirty="0"/>
              <a:t>Career Summary</a:t>
            </a:r>
          </a:p>
          <a:p>
            <a:pPr algn="r"/>
            <a:endParaRPr lang="en-US" sz="600" b="1" dirty="0" smtClean="0"/>
          </a:p>
          <a:p>
            <a:pPr algn="r">
              <a:lnSpc>
                <a:spcPct val="110000"/>
              </a:lnSpc>
              <a:spcBef>
                <a:spcPts val="0"/>
              </a:spcBef>
              <a:spcAft>
                <a:spcPts val="0"/>
              </a:spcAft>
            </a:pPr>
            <a:endParaRPr lang="en-US" sz="2200" b="1" dirty="0" smtClean="0"/>
          </a:p>
          <a:p>
            <a:pPr algn="r">
              <a:lnSpc>
                <a:spcPct val="110000"/>
              </a:lnSpc>
              <a:spcBef>
                <a:spcPts val="0"/>
              </a:spcBef>
              <a:spcAft>
                <a:spcPts val="0"/>
              </a:spcAft>
            </a:pPr>
            <a:endParaRPr lang="en-US" sz="2000" b="1" dirty="0" smtClean="0"/>
          </a:p>
          <a:p>
            <a:pPr algn="r">
              <a:lnSpc>
                <a:spcPct val="110000"/>
              </a:lnSpc>
              <a:spcBef>
                <a:spcPts val="0"/>
              </a:spcBef>
              <a:spcAft>
                <a:spcPts val="0"/>
              </a:spcAft>
            </a:pPr>
            <a:r>
              <a:rPr lang="en-US" sz="2000" b="1" dirty="0" smtClean="0"/>
              <a:t>HEADLINE</a:t>
            </a:r>
            <a:endParaRPr lang="en-US" sz="2000" b="1" dirty="0"/>
          </a:p>
          <a:p>
            <a:pPr algn="r">
              <a:lnSpc>
                <a:spcPct val="110000"/>
              </a:lnSpc>
              <a:spcBef>
                <a:spcPts val="0"/>
              </a:spcBef>
              <a:spcAft>
                <a:spcPts val="0"/>
              </a:spcAft>
            </a:pPr>
            <a:r>
              <a:rPr lang="en-US" sz="1500" b="1" dirty="0" smtClean="0"/>
              <a:t>Career Statement</a:t>
            </a:r>
          </a:p>
          <a:p>
            <a:pPr algn="r">
              <a:lnSpc>
                <a:spcPct val="110000"/>
              </a:lnSpc>
              <a:spcBef>
                <a:spcPts val="0"/>
              </a:spcBef>
              <a:spcAft>
                <a:spcPts val="0"/>
              </a:spcAft>
            </a:pPr>
            <a:r>
              <a:rPr lang="en-US" sz="1500" b="1" dirty="0" smtClean="0"/>
              <a:t>Career Summary</a:t>
            </a:r>
            <a:endParaRPr lang="en-US" sz="1500" b="1" dirty="0"/>
          </a:p>
          <a:p>
            <a:pPr algn="ctr"/>
            <a:endParaRPr lang="en-US" sz="2400" b="1" dirty="0" smtClean="0"/>
          </a:p>
        </p:txBody>
      </p:sp>
      <p:sp>
        <p:nvSpPr>
          <p:cNvPr id="5" name="TextBox 4"/>
          <p:cNvSpPr txBox="1"/>
          <p:nvPr/>
        </p:nvSpPr>
        <p:spPr>
          <a:xfrm>
            <a:off x="2895600" y="2895600"/>
            <a:ext cx="6019800" cy="3554819"/>
          </a:xfrm>
          <a:prstGeom prst="rect">
            <a:avLst/>
          </a:prstGeom>
          <a:noFill/>
        </p:spPr>
        <p:txBody>
          <a:bodyPr>
            <a:spAutoFit/>
          </a:bodyPr>
          <a:lstStyle/>
          <a:p>
            <a:pPr fontAlgn="auto">
              <a:spcBef>
                <a:spcPts val="0"/>
              </a:spcBef>
              <a:spcAft>
                <a:spcPts val="0"/>
              </a:spcAft>
              <a:defRPr/>
            </a:pPr>
            <a:r>
              <a:rPr lang="en-US" b="1" cap="all" dirty="0">
                <a:latin typeface="+mn-lt"/>
                <a:cs typeface="+mn-cs"/>
              </a:rPr>
              <a:t>Firefighter</a:t>
            </a:r>
            <a:r>
              <a:rPr lang="en-US" dirty="0">
                <a:latin typeface="+mn-lt"/>
                <a:cs typeface="+mn-cs"/>
              </a:rPr>
              <a:t> </a:t>
            </a:r>
            <a:r>
              <a:rPr lang="en-US" b="1" dirty="0">
                <a:latin typeface="+mn-lt"/>
                <a:cs typeface="+mn-cs"/>
              </a:rPr>
              <a:t>_________________________</a:t>
            </a:r>
          </a:p>
          <a:p>
            <a:pPr fontAlgn="auto">
              <a:spcBef>
                <a:spcPts val="0"/>
              </a:spcBef>
              <a:spcAft>
                <a:spcPts val="0"/>
              </a:spcAft>
              <a:defRPr/>
            </a:pPr>
            <a:r>
              <a:rPr lang="en-US" sz="1400" dirty="0">
                <a:latin typeface="+mn-lt"/>
                <a:cs typeface="+mn-cs"/>
              </a:rPr>
              <a:t>Dive </a:t>
            </a:r>
            <a:r>
              <a:rPr lang="en-US" sz="1400" dirty="0" smtClean="0">
                <a:latin typeface="+mn-lt"/>
                <a:cs typeface="+mn-cs"/>
              </a:rPr>
              <a:t>Rescue </a:t>
            </a:r>
            <a:r>
              <a:rPr lang="en-US" sz="1400" dirty="0">
                <a:latin typeface="+mn-lt"/>
                <a:cs typeface="+mn-cs"/>
              </a:rPr>
              <a:t>|  Technical </a:t>
            </a:r>
            <a:r>
              <a:rPr lang="en-US" sz="1400" dirty="0" smtClean="0">
                <a:latin typeface="+mn-lt"/>
                <a:cs typeface="+mn-cs"/>
              </a:rPr>
              <a:t>Rescue  |  </a:t>
            </a:r>
            <a:r>
              <a:rPr lang="en-US" sz="1400" dirty="0">
                <a:latin typeface="+mn-lt"/>
                <a:cs typeface="+mn-cs"/>
              </a:rPr>
              <a:t>Hazardous Materials </a:t>
            </a:r>
            <a:r>
              <a:rPr lang="en-US" sz="1400" dirty="0" smtClean="0">
                <a:latin typeface="+mn-lt"/>
                <a:cs typeface="+mn-cs"/>
              </a:rPr>
              <a:t> |  Airport </a:t>
            </a:r>
            <a:r>
              <a:rPr lang="en-US" sz="1400" dirty="0">
                <a:latin typeface="+mn-lt"/>
                <a:cs typeface="+mn-cs"/>
              </a:rPr>
              <a:t>Rescue</a:t>
            </a:r>
          </a:p>
          <a:p>
            <a:pPr fontAlgn="auto">
              <a:spcBef>
                <a:spcPts val="0"/>
              </a:spcBef>
              <a:spcAft>
                <a:spcPts val="0"/>
              </a:spcAft>
              <a:defRPr/>
            </a:pPr>
            <a:endParaRPr lang="en-US" sz="1400" dirty="0">
              <a:latin typeface="+mn-lt"/>
              <a:cs typeface="+mn-cs"/>
            </a:endParaRPr>
          </a:p>
          <a:p>
            <a:pPr algn="just" fontAlgn="auto">
              <a:spcBef>
                <a:spcPts val="0"/>
              </a:spcBef>
              <a:spcAft>
                <a:spcPts val="0"/>
              </a:spcAft>
              <a:defRPr/>
            </a:pPr>
            <a:r>
              <a:rPr lang="en-US" sz="1200" dirty="0">
                <a:latin typeface="+mn-lt"/>
                <a:cs typeface="+mn-cs"/>
              </a:rPr>
              <a:t>Proactive personnel and program manager offering 10 years’ firefighting experience.  Confident motivator able to focus efforts of diverse groups on a common goal.  Committed to providing protection programs that reflect the values, diversity, aspirations, and priorities of the community served.   </a:t>
            </a:r>
          </a:p>
          <a:p>
            <a:pPr algn="ctr" fontAlgn="auto">
              <a:spcBef>
                <a:spcPts val="0"/>
              </a:spcBef>
              <a:spcAft>
                <a:spcPts val="0"/>
              </a:spcAft>
              <a:defRPr/>
            </a:pPr>
            <a:endParaRPr lang="en-US" sz="1200" b="1" cap="small" dirty="0" smtClean="0">
              <a:solidFill>
                <a:srgbClr val="002060"/>
              </a:solidFill>
              <a:latin typeface="Arial" pitchFamily="34" charset="0"/>
              <a:cs typeface="Arial" pitchFamily="34" charset="0"/>
            </a:endParaRPr>
          </a:p>
          <a:p>
            <a:pPr algn="ctr" fontAlgn="auto">
              <a:spcBef>
                <a:spcPts val="0"/>
              </a:spcBef>
              <a:spcAft>
                <a:spcPts val="0"/>
              </a:spcAft>
              <a:defRPr/>
            </a:pPr>
            <a:endParaRPr lang="en-US" sz="1600" b="1" cap="small" dirty="0">
              <a:solidFill>
                <a:srgbClr val="002060"/>
              </a:solidFill>
              <a:latin typeface="Arial" pitchFamily="34" charset="0"/>
              <a:cs typeface="Arial" pitchFamily="34" charset="0"/>
            </a:endParaRPr>
          </a:p>
          <a:p>
            <a:pPr algn="ctr" fontAlgn="auto">
              <a:spcBef>
                <a:spcPts val="0"/>
              </a:spcBef>
              <a:spcAft>
                <a:spcPts val="0"/>
              </a:spcAft>
              <a:defRPr/>
            </a:pPr>
            <a:r>
              <a:rPr lang="en-US" b="1" cap="small" dirty="0">
                <a:solidFill>
                  <a:srgbClr val="002060"/>
                </a:solidFill>
                <a:latin typeface="Arial" pitchFamily="34" charset="0"/>
                <a:cs typeface="Arial" pitchFamily="34" charset="0"/>
              </a:rPr>
              <a:t>Certified Fitness </a:t>
            </a:r>
            <a:r>
              <a:rPr lang="en-US" dirty="0">
                <a:solidFill>
                  <a:srgbClr val="002060"/>
                </a:solidFill>
                <a:latin typeface="Arial" pitchFamily="34" charset="0"/>
                <a:cs typeface="Arial" pitchFamily="34" charset="0"/>
              </a:rPr>
              <a:t>and</a:t>
            </a:r>
            <a:r>
              <a:rPr lang="en-US" b="1" cap="small" dirty="0">
                <a:solidFill>
                  <a:srgbClr val="002060"/>
                </a:solidFill>
                <a:latin typeface="Arial" pitchFamily="34" charset="0"/>
                <a:cs typeface="Arial" pitchFamily="34" charset="0"/>
              </a:rPr>
              <a:t> Wellness Professional</a:t>
            </a:r>
          </a:p>
          <a:p>
            <a:pPr algn="ctr" fontAlgn="auto">
              <a:spcBef>
                <a:spcPts val="0"/>
              </a:spcBef>
              <a:spcAft>
                <a:spcPts val="0"/>
              </a:spcAft>
              <a:defRPr/>
            </a:pPr>
            <a:r>
              <a:rPr lang="en-US" sz="1400" b="1" i="1" dirty="0">
                <a:solidFill>
                  <a:schemeClr val="accent3">
                    <a:lumMod val="50000"/>
                  </a:schemeClr>
                </a:solidFill>
                <a:latin typeface="Arial" pitchFamily="34" charset="0"/>
                <a:cs typeface="Arial" pitchFamily="34" charset="0"/>
              </a:rPr>
              <a:t>Expert in sports, fitness, health and wellness training and education</a:t>
            </a:r>
          </a:p>
          <a:p>
            <a:pPr algn="ctr" fontAlgn="auto">
              <a:spcBef>
                <a:spcPts val="0"/>
              </a:spcBef>
              <a:spcAft>
                <a:spcPts val="0"/>
              </a:spcAft>
              <a:defRPr/>
            </a:pPr>
            <a:endParaRPr lang="en-US" sz="900" dirty="0">
              <a:solidFill>
                <a:schemeClr val="accent3">
                  <a:lumMod val="50000"/>
                </a:schemeClr>
              </a:solidFill>
              <a:latin typeface="Arial" pitchFamily="34" charset="0"/>
              <a:cs typeface="Arial" pitchFamily="34" charset="0"/>
            </a:endParaRPr>
          </a:p>
          <a:p>
            <a:pPr fontAlgn="auto">
              <a:spcBef>
                <a:spcPts val="0"/>
              </a:spcBef>
              <a:spcAft>
                <a:spcPts val="0"/>
              </a:spcAft>
              <a:defRPr/>
            </a:pPr>
            <a:r>
              <a:rPr lang="en-US" sz="1200" dirty="0">
                <a:latin typeface="Arial" pitchFamily="34" charset="0"/>
                <a:ea typeface="Tahoma" pitchFamily="34" charset="0"/>
                <a:cs typeface="Arial" pitchFamily="34" charset="0"/>
              </a:rPr>
              <a:t>Energetic, passionate fitness professional dedicated to promoting the benefits of health and wellness. Advanced communication and interpersonal skills with a well-developed ability to motivate others to set and achieve realistic goals. Experience working with college athletes, sports teams, and individuals combining fitness expertise  with outstanding customer service, leadership and organizational abilities.</a:t>
            </a:r>
            <a:r>
              <a:rPr lang="en-US" sz="1200" dirty="0">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850" y="533400"/>
            <a:ext cx="5886450" cy="2667000"/>
          </a:xfrm>
          <a:ln w="3175">
            <a:solidFill>
              <a:schemeClr val="tx1"/>
            </a:solidFill>
          </a:ln>
        </p:spPr>
        <p:txBody>
          <a:bodyPr/>
          <a:lstStyle/>
          <a:p>
            <a:pPr fontAlgn="auto">
              <a:spcAft>
                <a:spcPts val="0"/>
              </a:spcAft>
              <a:defRPr/>
            </a:pPr>
            <a:r>
              <a:rPr lang="en-US" sz="900" b="0" dirty="0" smtClean="0">
                <a:solidFill>
                  <a:schemeClr val="tx1"/>
                </a:solidFill>
              </a:rPr>
              <a:t>                                                                          </a:t>
            </a:r>
            <a:r>
              <a:rPr lang="en-US" sz="1800" cap="small" dirty="0" smtClean="0">
                <a:solidFill>
                  <a:srgbClr val="002060"/>
                </a:solidFill>
                <a:latin typeface="Arial" pitchFamily="34" charset="0"/>
                <a:cs typeface="Arial" pitchFamily="34" charset="0"/>
              </a:rPr>
              <a:t>Denise Grant </a:t>
            </a: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t>
            </a:r>
            <a:r>
              <a:rPr lang="en-US" sz="1200" b="0" u="sng" dirty="0" smtClean="0">
                <a:solidFill>
                  <a:schemeClr val="tx1"/>
                </a:solidFill>
              </a:rPr>
              <a:t>                      </a:t>
            </a:r>
            <a:r>
              <a:rPr lang="en-US" sz="900" b="0" u="sng" dirty="0" smtClean="0">
                <a:solidFill>
                  <a:schemeClr val="tx1"/>
                </a:solidFill>
              </a:rPr>
              <a:t>123 Main Street </a:t>
            </a:r>
            <a:r>
              <a:rPr lang="en-US" sz="900" b="0" u="sng" dirty="0" smtClean="0">
                <a:solidFill>
                  <a:schemeClr val="tx1"/>
                </a:solidFill>
                <a:sym typeface="Wingdings"/>
              </a:rPr>
              <a:t> </a:t>
            </a:r>
            <a:r>
              <a:rPr lang="en-US" sz="900" b="0" u="sng" dirty="0" smtClean="0">
                <a:solidFill>
                  <a:schemeClr val="tx1"/>
                </a:solidFill>
              </a:rPr>
              <a:t>Missoula Montana 59801 </a:t>
            </a:r>
            <a:r>
              <a:rPr lang="en-US" sz="900" b="0" u="sng" dirty="0" smtClean="0">
                <a:solidFill>
                  <a:schemeClr val="tx1"/>
                </a:solidFill>
                <a:sym typeface="Wingdings"/>
              </a:rPr>
              <a:t> </a:t>
            </a:r>
            <a:r>
              <a:rPr lang="en-US" sz="900" b="0" u="sng" dirty="0" smtClean="0">
                <a:solidFill>
                  <a:schemeClr val="tx1"/>
                </a:solidFill>
              </a:rPr>
              <a:t>406.243.2345 </a:t>
            </a:r>
            <a:r>
              <a:rPr lang="en-US" sz="900" b="0" u="sng" dirty="0" smtClean="0">
                <a:solidFill>
                  <a:schemeClr val="tx1"/>
                </a:solidFill>
                <a:sym typeface="Wingdings"/>
              </a:rPr>
              <a:t> dgrant</a:t>
            </a:r>
            <a:r>
              <a:rPr lang="en-US" sz="900" b="0" u="sng" dirty="0" smtClean="0">
                <a:solidFill>
                  <a:schemeClr val="tx1"/>
                </a:solidFill>
              </a:rPr>
              <a:t>@gmail.com</a:t>
            </a:r>
            <a:r>
              <a:rPr lang="en-US" sz="900" b="0" dirty="0" smtClean="0">
                <a:solidFill>
                  <a:schemeClr val="tx1"/>
                </a:solidFill>
              </a:rPr>
              <a:t>________      </a:t>
            </a:r>
            <a:r>
              <a:rPr lang="en-US" sz="900" b="0" u="sng" dirty="0" smtClean="0">
                <a:solidFill>
                  <a:schemeClr val="tx1"/>
                </a:solidFill>
              </a:rPr>
              <a:t>   </a:t>
            </a:r>
            <a:br>
              <a:rPr lang="en-US" sz="900" b="0" u="sng" dirty="0" smtClean="0">
                <a:solidFill>
                  <a:schemeClr val="tx1"/>
                </a:solidFill>
              </a:rPr>
            </a:br>
            <a:r>
              <a:rPr lang="en-US" sz="900" b="0" u="sng" dirty="0" smtClean="0">
                <a:solidFill>
                  <a:schemeClr val="tx1"/>
                </a:solidFill>
              </a:rPr>
              <a:t/>
            </a:r>
            <a:br>
              <a:rPr lang="en-US" sz="900" b="0" u="sng" dirty="0" smtClean="0">
                <a:solidFill>
                  <a:schemeClr val="tx1"/>
                </a:solidFill>
              </a:rPr>
            </a:br>
            <a:r>
              <a:rPr lang="en-US" sz="900" b="0" dirty="0" smtClean="0">
                <a:solidFill>
                  <a:schemeClr val="tx1"/>
                </a:solidFill>
              </a:rPr>
              <a:t>                   </a:t>
            </a:r>
            <a:r>
              <a:rPr lang="en-US" sz="1600" cap="small" dirty="0" smtClean="0">
                <a:solidFill>
                  <a:srgbClr val="002060"/>
                </a:solidFill>
                <a:latin typeface="Arial" pitchFamily="34" charset="0"/>
                <a:cs typeface="Arial" pitchFamily="34" charset="0"/>
              </a:rPr>
              <a:t>Certified Fitness </a:t>
            </a:r>
            <a:r>
              <a:rPr lang="en-US" sz="1600" b="0" dirty="0" smtClean="0">
                <a:solidFill>
                  <a:srgbClr val="002060"/>
                </a:solidFill>
                <a:latin typeface="Arial" pitchFamily="34" charset="0"/>
                <a:cs typeface="Arial" pitchFamily="34" charset="0"/>
              </a:rPr>
              <a:t>and</a:t>
            </a:r>
            <a:r>
              <a:rPr lang="en-US" sz="1600" b="0" cap="small" dirty="0" smtClean="0">
                <a:solidFill>
                  <a:srgbClr val="002060"/>
                </a:solidFill>
                <a:latin typeface="Arial" pitchFamily="34" charset="0"/>
                <a:cs typeface="Arial" pitchFamily="34" charset="0"/>
              </a:rPr>
              <a:t> </a:t>
            </a:r>
            <a:r>
              <a:rPr lang="en-US" sz="1600" cap="small" dirty="0" smtClean="0">
                <a:solidFill>
                  <a:srgbClr val="002060"/>
                </a:solidFill>
                <a:latin typeface="Arial" pitchFamily="34" charset="0"/>
                <a:cs typeface="Arial" pitchFamily="34" charset="0"/>
              </a:rPr>
              <a:t>Wellness Professional</a:t>
            </a:r>
            <a:r>
              <a:rPr lang="en-US" sz="900" cap="small" dirty="0" smtClean="0">
                <a:solidFill>
                  <a:srgbClr val="002060"/>
                </a:solidFill>
                <a:latin typeface="Arial" pitchFamily="34" charset="0"/>
                <a:cs typeface="Arial" pitchFamily="34" charset="0"/>
              </a:rPr>
              <a:t/>
            </a:r>
            <a:br>
              <a:rPr lang="en-US" sz="900" cap="small" dirty="0" smtClean="0">
                <a:solidFill>
                  <a:srgbClr val="002060"/>
                </a:solidFill>
                <a:latin typeface="Arial" pitchFamily="34" charset="0"/>
                <a:cs typeface="Arial" pitchFamily="34" charset="0"/>
              </a:rPr>
            </a:br>
            <a:r>
              <a:rPr lang="en-US" sz="900" cap="small" dirty="0" smtClean="0">
                <a:solidFill>
                  <a:srgbClr val="002060"/>
                </a:solidFill>
                <a:latin typeface="Arial" pitchFamily="34" charset="0"/>
                <a:cs typeface="Arial" pitchFamily="34" charset="0"/>
              </a:rPr>
              <a:t>                         </a:t>
            </a:r>
            <a:r>
              <a:rPr lang="en-US" sz="1050" b="0" i="1" dirty="0" smtClean="0">
                <a:solidFill>
                  <a:schemeClr val="accent3">
                    <a:lumMod val="50000"/>
                  </a:schemeClr>
                </a:solidFill>
                <a:latin typeface="Arial" pitchFamily="34" charset="0"/>
                <a:cs typeface="Arial" pitchFamily="34" charset="0"/>
              </a:rPr>
              <a:t>Expert in sports, fitness, health and wellness training and education</a:t>
            </a:r>
            <a:endParaRPr lang="en-US" sz="1000" dirty="0">
              <a:solidFill>
                <a:srgbClr val="760000"/>
              </a:solidFill>
            </a:endParaRPr>
          </a:p>
        </p:txBody>
      </p:sp>
      <p:sp>
        <p:nvSpPr>
          <p:cNvPr id="4" name="Text Placeholder 3"/>
          <p:cNvSpPr>
            <a:spLocks noGrp="1"/>
          </p:cNvSpPr>
          <p:nvPr>
            <p:ph type="body" sz="half" idx="2"/>
          </p:nvPr>
        </p:nvSpPr>
        <p:spPr>
          <a:xfrm>
            <a:off x="304800" y="1371600"/>
            <a:ext cx="2438400" cy="4495800"/>
          </a:xfrm>
        </p:spPr>
        <p:txBody>
          <a:bodyPr>
            <a:normAutofit/>
          </a:bodyPr>
          <a:lstStyle/>
          <a:p>
            <a:pPr algn="ctr" fontAlgn="auto">
              <a:defRPr/>
            </a:pPr>
            <a:r>
              <a:rPr lang="en-US" sz="2400" b="1" u="sng" dirty="0" smtClean="0">
                <a:solidFill>
                  <a:schemeClr val="bg1"/>
                </a:solidFill>
              </a:rPr>
              <a:t>KEYWORDS</a:t>
            </a:r>
          </a:p>
          <a:p>
            <a:pPr algn="ctr" fontAlgn="auto">
              <a:defRPr/>
            </a:pPr>
            <a:r>
              <a:rPr lang="en-US" sz="2000" i="1" dirty="0" smtClean="0">
                <a:solidFill>
                  <a:schemeClr val="bg1"/>
                </a:solidFill>
              </a:rPr>
              <a:t>Can be …</a:t>
            </a:r>
          </a:p>
          <a:p>
            <a:pPr algn="ctr" fontAlgn="auto">
              <a:defRPr/>
            </a:pPr>
            <a:endParaRPr lang="en-US" sz="2400" b="1" dirty="0" smtClean="0">
              <a:solidFill>
                <a:schemeClr val="bg1"/>
              </a:solidFill>
            </a:endParaRPr>
          </a:p>
          <a:p>
            <a:pPr algn="ctr">
              <a:defRPr/>
            </a:pPr>
            <a:r>
              <a:rPr lang="en-US" sz="2400" b="1" dirty="0">
                <a:solidFill>
                  <a:schemeClr val="bg1"/>
                </a:solidFill>
              </a:rPr>
              <a:t>Talents</a:t>
            </a:r>
          </a:p>
          <a:p>
            <a:pPr algn="ctr" fontAlgn="auto">
              <a:defRPr/>
            </a:pPr>
            <a:r>
              <a:rPr lang="en-US" sz="2400" b="1" dirty="0" smtClean="0">
                <a:solidFill>
                  <a:schemeClr val="bg1"/>
                </a:solidFill>
              </a:rPr>
              <a:t>Soft Skills</a:t>
            </a:r>
          </a:p>
          <a:p>
            <a:pPr algn="ctr" fontAlgn="auto">
              <a:defRPr/>
            </a:pPr>
            <a:r>
              <a:rPr lang="en-US" sz="2400" b="1" dirty="0" smtClean="0">
                <a:solidFill>
                  <a:schemeClr val="bg1"/>
                </a:solidFill>
              </a:rPr>
              <a:t>Experience</a:t>
            </a:r>
          </a:p>
          <a:p>
            <a:pPr algn="ctr" fontAlgn="auto">
              <a:defRPr/>
            </a:pPr>
            <a:r>
              <a:rPr lang="en-US" sz="2400" b="1" dirty="0" smtClean="0">
                <a:solidFill>
                  <a:schemeClr val="bg1"/>
                </a:solidFill>
              </a:rPr>
              <a:t>Competencies</a:t>
            </a:r>
            <a:endParaRPr lang="en-US" sz="2400" dirty="0" smtClean="0">
              <a:solidFill>
                <a:schemeClr val="bg1"/>
              </a:solidFill>
            </a:endParaRPr>
          </a:p>
          <a:p>
            <a:pPr algn="ctr" fontAlgn="auto">
              <a:defRPr/>
            </a:pPr>
            <a:endParaRPr lang="en-US" dirty="0">
              <a:solidFill>
                <a:schemeClr val="tx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83228494"/>
              </p:ext>
            </p:extLst>
          </p:nvPr>
        </p:nvGraphicFramePr>
        <p:xfrm>
          <a:off x="3067050" y="1752600"/>
          <a:ext cx="5715000" cy="1097280"/>
        </p:xfrm>
        <a:graphic>
          <a:graphicData uri="http://schemas.openxmlformats.org/drawingml/2006/table">
            <a:tbl>
              <a:tblPr firstRow="1" bandRow="1">
                <a:tableStyleId>{5C22544A-7EE6-4342-B048-85BDC9FD1C3A}</a:tableStyleId>
              </a:tblPr>
              <a:tblGrid>
                <a:gridCol w="4286250"/>
                <a:gridCol w="1428750"/>
              </a:tblGrid>
              <a:tr h="0">
                <a:tc>
                  <a:txBody>
                    <a:bodyPr/>
                    <a:lstStyle/>
                    <a:p>
                      <a:pPr algn="just"/>
                      <a:r>
                        <a:rPr lang="en-US" sz="1100" b="0" dirty="0" smtClean="0">
                          <a:solidFill>
                            <a:schemeClr val="tx1"/>
                          </a:solidFill>
                          <a:latin typeface="Arial" pitchFamily="34" charset="0"/>
                          <a:ea typeface="Tahoma" pitchFamily="34" charset="0"/>
                          <a:cs typeface="Arial" pitchFamily="34" charset="0"/>
                        </a:rPr>
                        <a:t>Energetic, passionate fitness professional dedicated to promoting the benefits of health and wellness. Advanced communication and interpersonal skills with a well-developed ability to motivate others to set and achieve realistic goals. Experience working with college athletes, sports teams and individuals combining fitness expertise  with solid customer service, leadership and organizational abilities</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b="0" i="1" dirty="0" smtClean="0">
                          <a:solidFill>
                            <a:srgbClr val="002060"/>
                          </a:solidFill>
                          <a:latin typeface="Arial" pitchFamily="34" charset="0"/>
                          <a:cs typeface="Arial" pitchFamily="34" charset="0"/>
                        </a:rPr>
                        <a:t>Walking Program Fitness Testing Exercise Programs Nutrition Counseling  Aerobic Instruction</a:t>
                      </a:r>
                      <a:endParaRPr lang="en-US" sz="11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TextBox 7"/>
          <p:cNvSpPr txBox="1"/>
          <p:nvPr/>
        </p:nvSpPr>
        <p:spPr>
          <a:xfrm>
            <a:off x="2990850" y="3276600"/>
            <a:ext cx="5867400" cy="3062377"/>
          </a:xfrm>
          <a:prstGeom prst="rect">
            <a:avLst/>
          </a:prstGeom>
          <a:noFill/>
          <a:ln w="3175">
            <a:solidFill>
              <a:schemeClr val="tx1"/>
            </a:solidFill>
          </a:ln>
        </p:spPr>
        <p:txBody>
          <a:bodyPr>
            <a:spAutoFit/>
          </a:bodyPr>
          <a:lstStyle/>
          <a:p>
            <a:pPr fontAlgn="auto">
              <a:spcBef>
                <a:spcPts val="0"/>
              </a:spcBef>
              <a:spcAft>
                <a:spcPts val="0"/>
              </a:spcAft>
              <a:defRPr/>
            </a:pPr>
            <a:r>
              <a:rPr lang="en-US" b="1" cap="small" dirty="0">
                <a:solidFill>
                  <a:srgbClr val="002060"/>
                </a:solidFill>
                <a:latin typeface="Arial" pitchFamily="34" charset="0"/>
                <a:cs typeface="Arial" pitchFamily="34" charset="0"/>
              </a:rPr>
              <a:t>Denise Grant </a:t>
            </a:r>
          </a:p>
          <a:p>
            <a:pPr fontAlgn="auto">
              <a:spcBef>
                <a:spcPts val="0"/>
              </a:spcBef>
              <a:spcAft>
                <a:spcPts val="0"/>
              </a:spcAft>
              <a:defRPr/>
            </a:pPr>
            <a:r>
              <a:rPr lang="en-US" sz="1000" b="1" u="sng" cap="small" dirty="0" smtClean="0">
                <a:latin typeface="Arial" pitchFamily="34" charset="0"/>
                <a:cs typeface="Arial" pitchFamily="34" charset="0"/>
              </a:rPr>
              <a:t>                                                                                                     </a:t>
            </a:r>
            <a:r>
              <a:rPr lang="en-US" sz="1000" b="1" u="sng" dirty="0" smtClean="0">
                <a:latin typeface="Arial" pitchFamily="34" charset="0"/>
                <a:cs typeface="Arial" pitchFamily="34" charset="0"/>
              </a:rPr>
              <a:t>406.243.2345 </a:t>
            </a:r>
            <a:r>
              <a:rPr lang="en-US" sz="1000" b="1" u="sng" dirty="0" smtClean="0">
                <a:latin typeface="Arial" pitchFamily="34" charset="0"/>
                <a:cs typeface="Arial" pitchFamily="34" charset="0"/>
                <a:sym typeface="Wingdings"/>
              </a:rPr>
              <a:t> dgrant</a:t>
            </a:r>
            <a:r>
              <a:rPr lang="en-US" sz="1000" b="1" u="sng" dirty="0" smtClean="0">
                <a:latin typeface="Arial" pitchFamily="34" charset="0"/>
                <a:cs typeface="Arial" pitchFamily="34" charset="0"/>
              </a:rPr>
              <a:t>@gmail.com</a:t>
            </a:r>
            <a:r>
              <a:rPr lang="en-US" u="sng" dirty="0">
                <a:latin typeface="Arial" pitchFamily="34" charset="0"/>
                <a:cs typeface="Arial" pitchFamily="34" charset="0"/>
              </a:rPr>
              <a:t/>
            </a:r>
            <a:br>
              <a:rPr lang="en-US" u="sng" dirty="0">
                <a:latin typeface="Arial" pitchFamily="34" charset="0"/>
                <a:cs typeface="Arial" pitchFamily="34" charset="0"/>
              </a:rPr>
            </a:br>
            <a:endParaRPr lang="en-US" sz="800" u="sng" dirty="0">
              <a:latin typeface="Arial" pitchFamily="34" charset="0"/>
              <a:cs typeface="Arial" pitchFamily="34" charset="0"/>
            </a:endParaRPr>
          </a:p>
          <a:p>
            <a:pPr fontAlgn="auto">
              <a:spcBef>
                <a:spcPts val="0"/>
              </a:spcBef>
              <a:spcAft>
                <a:spcPts val="0"/>
              </a:spcAft>
              <a:defRPr/>
            </a:pPr>
            <a:r>
              <a:rPr lang="en-US" sz="1600" b="1" cap="small" dirty="0" smtClean="0">
                <a:solidFill>
                  <a:srgbClr val="002060"/>
                </a:solidFill>
                <a:latin typeface="Arial" pitchFamily="34" charset="0"/>
                <a:cs typeface="Arial" pitchFamily="34" charset="0"/>
              </a:rPr>
              <a:t>           Certified </a:t>
            </a:r>
            <a:r>
              <a:rPr lang="en-US" sz="1600" b="1" cap="small" dirty="0">
                <a:solidFill>
                  <a:srgbClr val="002060"/>
                </a:solidFill>
                <a:latin typeface="Arial" pitchFamily="34" charset="0"/>
                <a:cs typeface="Arial" pitchFamily="34" charset="0"/>
              </a:rPr>
              <a:t>Fitness &amp; Wellness Professional</a:t>
            </a:r>
            <a:r>
              <a:rPr lang="en-US" cap="small" dirty="0">
                <a:solidFill>
                  <a:srgbClr val="002060"/>
                </a:solidFill>
                <a:latin typeface="Arial" pitchFamily="34" charset="0"/>
                <a:cs typeface="Arial" pitchFamily="34" charset="0"/>
              </a:rPr>
              <a:t/>
            </a:r>
            <a:br>
              <a:rPr lang="en-US" cap="small" dirty="0">
                <a:solidFill>
                  <a:srgbClr val="002060"/>
                </a:solidFill>
                <a:latin typeface="Arial" pitchFamily="34" charset="0"/>
                <a:cs typeface="Arial" pitchFamily="34" charset="0"/>
              </a:rPr>
            </a:br>
            <a:r>
              <a:rPr lang="en-US" cap="small" dirty="0" smtClean="0">
                <a:solidFill>
                  <a:srgbClr val="002060"/>
                </a:solidFill>
                <a:latin typeface="Arial" pitchFamily="34" charset="0"/>
                <a:cs typeface="Arial" pitchFamily="34" charset="0"/>
              </a:rPr>
              <a:t>   </a:t>
            </a:r>
            <a:r>
              <a:rPr lang="en-US" sz="1200" b="1" i="1" dirty="0" smtClean="0">
                <a:solidFill>
                  <a:schemeClr val="accent3">
                    <a:lumMod val="50000"/>
                  </a:schemeClr>
                </a:solidFill>
                <a:latin typeface="Arial" pitchFamily="34" charset="0"/>
                <a:cs typeface="Arial" pitchFamily="34" charset="0"/>
              </a:rPr>
              <a:t>Expert </a:t>
            </a:r>
            <a:r>
              <a:rPr lang="en-US" sz="1200" b="1" i="1" dirty="0">
                <a:solidFill>
                  <a:schemeClr val="accent3">
                    <a:lumMod val="50000"/>
                  </a:schemeClr>
                </a:solidFill>
                <a:latin typeface="Arial" pitchFamily="34" charset="0"/>
                <a:cs typeface="Arial" pitchFamily="34" charset="0"/>
              </a:rPr>
              <a:t>in sports, fitness, health and wellness training and education</a:t>
            </a:r>
          </a:p>
          <a:p>
            <a:pPr fontAlgn="auto">
              <a:spcBef>
                <a:spcPts val="0"/>
              </a:spcBef>
              <a:spcAft>
                <a:spcPts val="0"/>
              </a:spcAft>
              <a:defRPr/>
            </a:pPr>
            <a:endParaRPr lang="en-US" sz="800" i="1" dirty="0">
              <a:solidFill>
                <a:schemeClr val="accent3">
                  <a:lumMod val="50000"/>
                </a:schemeClr>
              </a:solidFill>
              <a:latin typeface="Arial" pitchFamily="34" charset="0"/>
              <a:cs typeface="Arial" pitchFamily="34" charset="0"/>
            </a:endParaRPr>
          </a:p>
          <a:p>
            <a:pPr fontAlgn="auto">
              <a:spcBef>
                <a:spcPts val="0"/>
              </a:spcBef>
              <a:spcAft>
                <a:spcPts val="0"/>
              </a:spcAft>
              <a:defRPr/>
            </a:pPr>
            <a:r>
              <a:rPr lang="en-US" sz="1100" dirty="0">
                <a:latin typeface="Arial" pitchFamily="34" charset="0"/>
                <a:cs typeface="Arial" pitchFamily="34" charset="0"/>
              </a:rPr>
              <a:t>Energetic, passionate fitness</a:t>
            </a:r>
            <a:r>
              <a:rPr lang="en-US" sz="1100" dirty="0">
                <a:latin typeface="Arial" pitchFamily="34" charset="0"/>
                <a:ea typeface="Tahoma" pitchFamily="34" charset="0"/>
                <a:cs typeface="Arial" pitchFamily="34" charset="0"/>
              </a:rPr>
              <a:t> professional dedicated to promoting the benefits of health and wellness. Advanced communication and interpersonal skills with a well-developed ability to motivate others to set and achieve realistic goals. Experience working with college athletes, sports teams and individuals combining fitness expertise  with solid customer service, leadership and organizational abilities. Key experience:                                                           </a:t>
            </a:r>
          </a:p>
          <a:p>
            <a:pPr fontAlgn="auto">
              <a:spcBef>
                <a:spcPts val="0"/>
              </a:spcBef>
              <a:spcAft>
                <a:spcPts val="0"/>
              </a:spcAft>
              <a:defRPr/>
            </a:pPr>
            <a:endParaRPr lang="en-US" sz="800" dirty="0">
              <a:latin typeface="Arial" pitchFamily="34" charset="0"/>
              <a:ea typeface="Tahoma" pitchFamily="34" charset="0"/>
              <a:cs typeface="Arial" pitchFamily="34" charset="0"/>
            </a:endParaRPr>
          </a:p>
          <a:p>
            <a:pPr fontAlgn="auto">
              <a:spcBef>
                <a:spcPts val="0"/>
              </a:spcBef>
              <a:spcAft>
                <a:spcPts val="0"/>
              </a:spcAft>
              <a:defRPr/>
            </a:pPr>
            <a:r>
              <a:rPr lang="en-US" sz="1100" b="1" dirty="0">
                <a:latin typeface="Arial" pitchFamily="34" charset="0"/>
                <a:cs typeface="Arial" pitchFamily="34" charset="0"/>
              </a:rPr>
              <a:t>Walking Program:  </a:t>
            </a:r>
            <a:r>
              <a:rPr lang="en-US" sz="1100" dirty="0">
                <a:latin typeface="Arial" pitchFamily="34" charset="0"/>
                <a:cs typeface="Arial" pitchFamily="34" charset="0"/>
              </a:rPr>
              <a:t>Conceived and developed entire walking program, marketing plan, and promotional materials for local mall health and fitness program for retirees.</a:t>
            </a:r>
          </a:p>
          <a:p>
            <a:pPr fontAlgn="auto">
              <a:spcBef>
                <a:spcPts val="0"/>
              </a:spcBef>
              <a:spcAft>
                <a:spcPts val="0"/>
              </a:spcAft>
              <a:defRPr/>
            </a:pPr>
            <a:endParaRPr lang="en-US" sz="800" i="1" dirty="0">
              <a:solidFill>
                <a:schemeClr val="accent3">
                  <a:lumMod val="50000"/>
                </a:schemeClr>
              </a:solidFill>
              <a:latin typeface="Arial" pitchFamily="34" charset="0"/>
              <a:cs typeface="Arial" pitchFamily="34" charset="0"/>
            </a:endParaRPr>
          </a:p>
          <a:p>
            <a:pPr fontAlgn="auto">
              <a:spcBef>
                <a:spcPts val="0"/>
              </a:spcBef>
              <a:spcAft>
                <a:spcPts val="0"/>
              </a:spcAft>
              <a:defRPr/>
            </a:pPr>
            <a:r>
              <a:rPr lang="en-US" sz="1100" b="1" dirty="0">
                <a:latin typeface="Arial" pitchFamily="34" charset="0"/>
                <a:cs typeface="Arial" pitchFamily="34" charset="0"/>
              </a:rPr>
              <a:t>Fitness Testing:  </a:t>
            </a:r>
            <a:r>
              <a:rPr lang="en-US" sz="1100" dirty="0">
                <a:latin typeface="Arial" pitchFamily="34" charset="0"/>
                <a:cs typeface="Arial" pitchFamily="34" charset="0"/>
              </a:rPr>
              <a:t>Lead trainer responsible for acquiring new client health history, assessing fitness level, determining personal goals, and leading bi-weekly private counseling session.</a:t>
            </a:r>
            <a:endParaRPr lang="en-US"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330655"/>
            <a:ext cx="8077200" cy="1421945"/>
          </a:xfrm>
        </p:spPr>
        <p:txBody>
          <a:bodyPr anchor="ctr">
            <a:normAutofit/>
          </a:bodyPr>
          <a:lstStyle/>
          <a:p>
            <a:r>
              <a:rPr lang="en-US" sz="3600" cap="all" dirty="0" smtClean="0">
                <a:solidFill>
                  <a:schemeClr val="accent1">
                    <a:lumMod val="75000"/>
                  </a:schemeClr>
                </a:solidFill>
              </a:rPr>
              <a:t>HOW DO </a:t>
            </a:r>
            <a:r>
              <a:rPr lang="en-US" sz="3600" cap="all" dirty="0" err="1" smtClean="0">
                <a:solidFill>
                  <a:schemeClr val="accent1">
                    <a:lumMod val="75000"/>
                  </a:schemeClr>
                </a:solidFill>
              </a:rPr>
              <a:t>MODeRN</a:t>
            </a:r>
            <a:r>
              <a:rPr lang="en-US" sz="3600" cap="all" dirty="0" smtClean="0">
                <a:solidFill>
                  <a:schemeClr val="accent1">
                    <a:lumMod val="75000"/>
                  </a:schemeClr>
                </a:solidFill>
              </a:rPr>
              <a:t> </a:t>
            </a:r>
            <a:r>
              <a:rPr lang="en-US" sz="3600" cap="all" dirty="0" err="1" smtClean="0">
                <a:solidFill>
                  <a:schemeClr val="accent1">
                    <a:lumMod val="75000"/>
                  </a:schemeClr>
                </a:solidFill>
              </a:rPr>
              <a:t>RESUMeS</a:t>
            </a:r>
            <a:r>
              <a:rPr lang="en-US" sz="3600" cap="all" dirty="0" smtClean="0">
                <a:solidFill>
                  <a:schemeClr val="accent1">
                    <a:lumMod val="75000"/>
                  </a:schemeClr>
                </a:solidFill>
              </a:rPr>
              <a:t> </a:t>
            </a:r>
            <a:r>
              <a:rPr lang="en-US" sz="3600" cap="all" dirty="0" err="1" smtClean="0">
                <a:solidFill>
                  <a:schemeClr val="accent1">
                    <a:lumMod val="75000"/>
                  </a:schemeClr>
                </a:solidFill>
              </a:rPr>
              <a:t>dIFFer</a:t>
            </a:r>
            <a:r>
              <a:rPr lang="en-US" sz="3600" cap="all" dirty="0" smtClean="0">
                <a:solidFill>
                  <a:schemeClr val="accent1">
                    <a:lumMod val="75000"/>
                  </a:schemeClr>
                </a:solidFill>
              </a:rPr>
              <a:t> FROM THE OLD ONES?</a:t>
            </a:r>
            <a:endParaRPr lang="en-US" sz="3600" cap="all" dirty="0">
              <a:solidFill>
                <a:srgbClr val="760000"/>
              </a:solidFill>
            </a:endParaRPr>
          </a:p>
        </p:txBody>
      </p:sp>
      <p:sp>
        <p:nvSpPr>
          <p:cNvPr id="5" name="AutoShape 2" descr="data:image/jpeg;base64,/9j/4AAQSkZJRgABAQAAAQABAAD/2wCEAAkGBxQSEhQUEhQUFRUWGBsWFxUVFhcWFxoVFhUaGBsYGBcYHCggGBomHRoVITEiJSorOi8uFyAzODMsNygtLisBCgoKDg0OGxAQGywkICQsLDcvLSw3LywyLCw0LC8sLy8sLiwrLC4sLCwsLCwsLDcsNCwsLCwsLCwsLCwsLCwsLP/AABEIAKMBNAMBIgACEQEDEQH/xAAcAAEAAgMBAQEAAAAAAAAAAAAABQYDBAcCCAH/xABJEAACAQMCAwUEBAkICgMAAAABAgMABBESIQUxQQYTIlFhBxQycSNCgZEzUlNicoKSobEVFkNUY3PR0xckJXSDk6KzwcKUw9L/xAAaAQEAAwEBAQAAAAAAAAAAAAAAAgMEBQEG/8QAMBEAAgECBAMGBgIDAAAAAAAAAAECAxEEEiExBSJBUXGRocHRExSBsfDxYeEyM9L/2gAMAwEAAhEDEQA/AO40pSgFKUoBSoftT2kh4fD30+sqW0KEXUzOVZgo5AZCnckD1rlN/wC1+8afVbwwxwDlHMGaRx1LMjYT0xnHrUZTjHdkowlLZHbqVwfjftRvpnBgZbRAPhQRzMzEDJZ5YyMA5wAo9c9I7/SBxT+uv/ybX/Jqp4mmupYsPN9D6JpXzt/pB4p/XX/5Nr/k1+N2/wCJkEe+vvttDbA/eIcivPmqZ78tM+iqirXtJay3DW0c8bzqpZo1bJABwdxtkbZXOR5V868R45dXAKz3VxIpGChkKoR5FEwp59RvWhH4SpQshQ5RoyUZSOqsuCp+VReLhfRElhZW3Pq6lfMtvxbiM1wnc3V3JdSMO7AlIGQMZMYxGEA3bIxjOa+mEzgZ543+dXwmpq6KZwcXZnqlKVMgKUpQClKUApSlAKUpQClKUApSlAKUpQClKUApSlAKUpQClKUApSlAKUpQClKUBUfaxZpJwq61nHdr3qEflIyGQfacL+tXz/Xffa3MU4VcYAOTEu/k1xGp/jXAHNYsXq0jZhtmz8L011jtreV9ZjhnkCtpzHE7j4QcZUYB3zg+dYJbkDIG78hHgh9ROAunnnPTFVfBLPim2Xr811buFezqYyp700fcgam7tnDsSuy4x4cE7nJ+H1r3xT2bTKf9VmR1PIT5Vl/WRTr+4fbXvwkM7Ker16VgeXy+2r3YezNdDi5m1uyFV7sFFRyNn3OWIPyG/KufwRGPwEAFCUYDkGUlW/eDUZ00ldEozd7MtXs0m0cWsznAYyxn1DQOQP2lSvoqvm3sKf8AaVj/AH3/ANUlfSVa8N/rMmI/zFKUrQUClKUApSlAKUpQClKUApSlAKUpQClKUApSlAKUpQClKUApSlAKUpQClKUApSlAVX2pW5fhV4AASsXeDP8AZMJM/MacivnlzX0r204jHb2NzJKU0906hXPhdmQhU9dR2x618zqdlByDpGzAq3Ib4O/21kxS2Zpw73R1T2ZQ6bFT1eWVvukKj9yirQYwTnAz54GfvqtezeTNio/FeRfvbV/7VZ2YAEnYDck+QqH8mhLQUrUvr4RiMhJJBI6IO7GrGs/G2+yDmTX7Y3TSd5qiePRIyDXjxquMOuD8JycfKvLC5t1w3tAR73c6eXfy/f3h1f8AVqrtHDeIJOhaPOzFGVgVZXU4Ksp3B/xBqkdr+wzM0lxakszku8DY3J5mI9DzOk8yeYqWVtWDTeqIL2eoW4nZAflS32LBKx/cDX0lXBOx/YhZY4rqSaUN8UawN3ZjIyPE+NXeDcEbYORvXTuAcUlhZIbiRpkc6I5mCiQNgkJKVAVs4IDgDfAOScm6i1FZTNVjJ8xbaUpV5nFKUoBSlKAUpSgFKUoBSlKAUpSgFKUoBSlKAUpSgFKUoBSlKAUpSgFKUoBSlKAoPFXFxdTSOpcWrGKGPYgMI1d5Ap27xi2gEnYKMY1NmodseIpdQpaPbzLc3GO5WRV8DBt5O8UkAKAScHOOY3q5dorGa1uJbiKB54J9LyrCA0scyqsZcRkgyIyKnw7godjmq4ONJJxG1XupkzDOFaaCSLLkxtpXvFGcKjZx5iqHF57s103FpRuT3BuGpbQRwp8KDGTzY82Y+pJJPzrH2jgaS0uUTOpoZFXHPUYzgfadq1+1fvRg0WQXvXOnWxAEa4JL78zsFH6WelY7HjLooWe0uYSBjIHvKftxFmPzYD+NetG6eVcpudn7yOa2heJg6mNRlTncKAQfIg7EGt9mABJIAG5J2AHmT0qm3XDLEytNFdS2kjnL9zIYdR83jdcZ3zyHnXh7GybHvF3c3gByI2d5lyN944E8X2g1U46mXNYmOBzqz3lxHloXdWQrvrMUKq7J+MCV0g9Sp6YNSvDOIx3ESywuHRtww/eCDuCPI1oR8SkYBbe1cKAMPNi3jA5ABDmTl00D5ivHZvgj2zTl5BJ37962lAiiU5DaVBOFxo55O25qyNi+k7WRoWfBojxO5fSCFiifQd0EsrPqcIdgxES7+vrUzx2TTEMZ1GWER4596Zk7vH62D8gai+BcNu7q6v7m1lhSNWjtlE0busjQqS5yjKV0s7AEZzkjbFWzgPZecTLPezRSNGD3UUMbJEjnIMhLszO+k4GcAam23yHw25XMlSrFZkv5LbSlKvMgpSlAKUpQClKUApSlAKUpQClKUApSlAKUpQClKUApSlAKUpQClKUApSlAKUpQCoftTwIXkITVolRhLDLz0Sp8Jx9ZTkqR1DEVMUoDnf8AKfdMIrsC3mPJXOI5Mc2gkOBIORxswyMgVIA1bbq2jlUpIiSKeaOoZftB2rmHbbs2lndWUnDljt3kaaNowpEUn0feBXAPgHgYZA2LA9N6pQ00NkcVJ6MsTE42OPXyqNsra5Dky3KunREgEf7TF2J+zFanDu1MMjd1KfdrgfFBOQjZ/MY+GRTg4Kn7qlb2+jhXXK6ovmxAyfIeZ9BWfVFl09TYqPDS3ZMNkwzykusaoohnDaTylm54QbAjLEbA0+/hnuJrW4udUds95BEto2dJt3YgtOnJmdtHhPwjau3xRJEgVQqIowAAFVVHQAbAVdTp9WU1K7WiMHB+GR2sKQQrpjjGFHM+ZJPUkkknqSa3KqnF/aJYW5I70zONtFujTHI6FkGgH0LCtDhPtQtpJNE0ctsCQFklKFDkcnZGPdnO2+3rVjnFOzauUKnNq6TsXqlKVMgKUpQClKju0HFVtbeSZ/qDwqBlnc7IijqzMQoHmaAq3G+LvdzvbwuyW0BKTyIdLSzbfQo6nKon1yMEnC8tWfCcYmsRrZ3ntV/CK5Mk0SflEc+KVRuWVyzYyQdtJo/Z3gN1ZaTKTFcTZkOXMlvOzeJkkGPo5wM7qfUawrAWc9o4vdWnwTpJjMOxk78HT3Gkc3LbDHPOeVUQrRm+V3OjTo03S5vE6XFIGUMpDKwBBByCCMggjmK91C9jOGPa2NvDKcukYDY5KTvoX81c6R6KKmqvOcKUpQClKUApSlAKUpQClKUApSlAKUpQClKUApSlAKUqlduu3yWYaG3Cz3e30eToiz9adh8Ixvozk5HIHNeNpK7PYxcnZE72s48LG2ecoZGBCpGCFLuxwFyeQ5knoFJ6VxzjHaq9uye9nMadIbYtEg8tUgPeOftA/NFRfEJ57p1ku55JnU6lySsaH8yJfCPnjJr9C1yMTjXJ2pvQ7OFwKir1Fdnmw4nNYyrcWg8epRJFyWZC2NL+bZOQ3MZNdF4jcT393bSvC1tBbB2CSMhlkmkXRnEZYKiqW65JPLy53LAWVgDpJBAbyONj9h3q6cN7YKRi5jaFvxlBkiPqGUZX9YD5mpYXE8jg2eYrC2mppeBOcQ4bDOumaKOQdA6hsfLPL7K1eGdnLW3IMMEaMOTYLMM9FZiSo9BXn+dFl/W7b/nR/wCNa8nbSxGcXKMRtiMNISScbBAc/ZWnmsZuW5J8X4ctxC8TkgMPiU4ZWBBV1PRgwBHyqq9tzev7kbmSGaGNjHJoRoyzyABJHjLFSQVG45FjgYO23dds86RBbyuWOlXlHcx5wTvnL42P1ahLi1knlWa6lMjIcxxplIYz5quSWbn4mNZq2KhTg4t7p6LX9GmhhKlSako7NavT9mOda0ZIqvXY3sbDeWQlZ545TLOC6PnIW5kVfBIGQYAA2A5VlufZhNn6K8jI8pbck/tJKo/dWePDqqSaaZolxKi21JNGz7JeNsyyWUhJMKq8JJye4YldGTz0MMDyVkHSuiVzDg3s8v4LlZ0voIz3bRkpbliVZlbGmRyOajfpjlvVvk4bfsCPfolB2ylphx6qWmZc/NT8q7VFSUEp7nDrODqNw2LBVb7RdsYbV+5RJLm6OMW1updxnkZCNol3ByxG24BrFa9gbTJa5DXsp5y3hEx+SqRoQeiqOmc1YbKxihUJDGkaDksaqi/coAqwqKCvba5t76BOK+62cM8LuiKzSMsgZQBNKQFXYtuu2RzqZS4h4hOssckc0Fq3g0Mrqbll3c4z8CMAvrI56KagNfvHFL2c7rCEso/1QJJv+tgP1a9jhQgkNxZqsUx+NB4YpgPqyqOTc8SAZUn6wypxYzNOnKnB2f5oXwpO2YmO3bJ7o8ZUvJMRFAinDm4Y5jKt9UqRr1dAhPStXsX7P/dpPeryRbi6ODlV0xIwQIXVfrSYGO8IG3IDfOfsRL79I99INJjZ7aGA41QaSO9MmDjvXIHyQLjmc3So8PwroUubd+RCc29OgpSlbysUpSgFKUoBSlKAUpSgFKUoBSlKAUpSgFKUoBWG8u0hRpJXVEUZZ3IVQPMk8qXdykSNJIwREUszNsAqjJJPliuEdou0k3E3DS+C3VtUNuOW3KSUn43I3A5Lnlneqa1aNKOaRdQoSrSyxLB2p9oklyGisi0MJyDcfDLIOX0Q/olPMOfFvsF51ToLYKMAdcnqSTzJJ3JPma2I462o4a4GIxcqj127D6PDYOFJcu/aaqw1lWCtvQAMnYDcn0FeOHS97GkmMBwGAPPB3GfsxWNzdrmxQV7HlIazpHWYJXoCqnO5eoWPIjHUCsdzIUUaFBdmSNByBeRwi6j0Gphk+Wa2KwXsBdCFbS2QyNjOl0YOjY64YA4ryDWdZtr69wqKWR5N7O3ea/HbSW0buppBMTH7yjqgTeGQGSPSCdvhweZDEHlW8N+VeLqea5lWW47pdEbRqkWoj6QqXYlgDvpUAdMczULwHiUk0EaW0TzzKoRh8KKVOjVJI2wzjOOZzW2rSVaVqKva222v2WhhoVXRjeu7Xvvvo/N6nY/ZwoHDoNPI943zLTOSfvJqy1UPZJOX4TbEjB+kBH5yzyA/vBr3xztfLFM8dvZvcCLHeuJUjAYqH0RhgTK+kqcbDcDOa+oXLFXPk3zSdi2UrW4ZfpcRRzRHKSKHU4wcEdQdwehB5GtmpERXieUIrMeSgsfkBk17qG7ZE+5XCg6TIhiDZxhpiIgc+hcV43ZXByfgXFrwQ25W3gBvJZJFEkr964kdpHmMap4YwDzJ5FRzIzfBUM9qqcVlB2KWkKW6f2IZtej5MEBx6edS8sgVSzEKqgsxOwCgZJPoBXPhN1IqXbqbqex69nzt3/E1xhBcRkHzZrWLV/BT9tXWqf7MICbV7lhg3cz3AB/JHCRffGiH9b7KsfGeLQ2kTTXEgjjXmxz15AAbsT0A3NdCOiMUndtm7WnxLikNuuueWOJScAyOFBPkMnc+grnHaXtbxC4eK3skFrJceJFkXVOtuM6riYHK26HkqkFiRzB8Jn+zHZKG0xIzNcXRGHupyXlJ8lLElF9AfmTU1Fsg5JE5/LuoAwwXEoPXQIV67/TshK8t1B57ZrXuuIX+forW2I85Lp1P3LAw/eakNdeg1SyEc5Wrzj3FY8H+TYZR17m8GrHoJIlzUr2d7VRXTNEVkguEGp7addEoXONajk6Z+spPTOKkw1V3tvEEjivAB3lnKkobbIhZhHOuSRsYmc/NRUXEkpFtpSlRJClK/GOBk7AdaA/aVz7tB7UYkkW34fE99cOxVRHtDt8X0uMNjqVyBvkjFSFqOLvlpZ7KDO4iSCSfSOgZzKmTjGSBzzXqVzxuxcaVVol4ipBa6tXA5r7pImfTULg6fng/I1kl7RzQ/h7R2TrLbMJgAOpiIWT7FD49ede5WeZkWWlaPB+Lw3UfeQOHXJU7FWVl5q6MAyMPIgcxW9USQpSlAc99st1/q8MGcd7JqZc41RxDJUjO41tFkcv3VzeIVcvbEh97tCfhMMwHzEkWdvkVqnQVw+IybqW7Ed/hkEqV+1m2qHSdJAbGxIyM+oBGfvrxbcMcj6aaRyTnwHuVA8hoOT9pNbUArbUVyHUlHRfn1OyqUZav8+hA8f4ay28xilmXCMSpcyBhpOR9JkjbO4IrasOMRlEOiWNSo06omxpxt4lBUDHmakrmEOjIeTKVOOeGGP8AzXtVwABsBsPkK9dZShlnq7/nTU8VFxqZoaK3f66Gk3GLcc5oh83UH7ia8Nx23HKVW/QBk5/oA1I0qu9PsfivYstU7V4P/oiZu0ES4ys+CQoPcSgEnYDdRvnatleJA/0U/wBsTD+NONWnewSp1KnT6OviU/YwFbfZdPfpNOvQiwxTNpx3j99qwF1Z0qNO5wT4hy66KVGFVcq77v8AozVq8qL53p0sv77jBasbiRYIy8TMC7MyEFYlIDMmRgtkqo8i2cECrtw2wjgjWKFAiLyA/iTzZj1J3NUx4mtOIBDIZFTu3Vjp1iK5LxNHIQADpZVfkNlFXyuthaUacLLfr6eTOPiq0qslJ7W09fNfYrnZfttHb2DRW494ujPciOCPfGq5kZXlI2jj8QOTjPSpbgto8USrK/eSkl5H/GlkYu5HkNTHA8gK21UKNgAPTAFV7i0kt5mC2JjhO011yyvVLfPxsRsX5DfBJ2G6U8+hhjBQ16kl7G+NrLDPbknVHNK6ZHhaGSZ8MjfWAfWD5bV0WuadjYIl4sY4Cqra2IiKA75kmDAc8nAXJ/vB510utMXdXMslZ2FVz2hNpsJnwSIjFMwHPRDPHK2P1UNWOsV3brKjxuNSOpRlPIqwwR9xo1dWIlFi4HFxaX30PIscaGK0ljJQ69WXnH4y5GgKwwQrkghlxkt+xVzNiO/uYpIAclIYmiaYDGBKSxCrkZKrz5ZA2PngvHDwsLY3ySCKIabe8WMtE8I2RZe7X6ORRhTkYOM533lP59QSEJax3F05IAEUEioCdsvLIqoijqc/YeVV0qMacFBdCWdk7xC9S2iLFSQoCpHGMszcljjXqx5AfwFUriUPcj+UeKgSTqQtpZodSRSPskaD+lnY4zJjbG2y5q4FhHGZ7oxqY1Z2b6kS43CswBIA5sQM77AeEcxtO1UF3de+3MyJGmqOxtidUhUkq1wYlBcu+NKgDYZG/Or4q7sQk7K5aezHCniEk9wQ93cEPO45DHwwp5RoNh57mp0PUKnFJHGYrO7kHrGsHXHK5eM/urDBx4iZYbi3ntnkyIjL3ZWQqNRVXidhqA3wTvvjka0rJsmZnm3aLEHr2HrUD17V6k4nikbatUP24P8As2+/3Wf/ALLVJK1Vv2j3WLF4gfHcvHaoOpM7hTjP5ms/ZVUloWRepdLByYoy3MopPzKjNZ6/FXAAHTaq3xrtE/vK2Nmqvcka5XbJitojykkA+NztpjBGc5JUbnOXktxPiiw4UK0srbpDHguwzgnxEKijqzEDpzwDEHs/LdnVxBwY9sWURPcA/wBs5Aa4PoQq7fCedTXDOGpApClmZjl5HOXdvxmOPuAwANgAABW5QFH4xEbXi1rOV02r2zWeoYCRTNKJE1D6gfSqA+ZA8qtjCti5gWRGSRVdGBVlYBlZSMEEHYg1ROMxXvDG72313lkPwlsxLXEK53MDneRAPqMSRgDONxKLsRauW5hWFhXnhXEorqFJ4GDxyDUrD7iCOhBBBHQg1mZaviylor3GeFvlrizYRXYAw2+iULv3U68nU7jJ3XOVIqX7HdpEv7fvApjkRjHNCxy0UyHDIfMdQeoI5HIGVlqr3ijh98t6MLBcaYLzkAGziCc/Jj3Z9HB6VGpG6uiVOVtGdApSlUFxQva5wZpYI7lASbXWXUfkJAveMB5qUjb5K1c0tt8Ebg9a79xSXRDKwwSsbnB3Gyk7iuA8JtgkaKOSqB+7nXH4pGKtLqztcJlJ3j0RJwCtpawRCs4r5+R9HFaH7SlKiTFKUoAKi7Lhq/RyKXjljUxrJG5VtCsRpPQjbkRUpWCz+E/pv/3Gq2nUlBNxdtV6lNSnCo0pK+j9DHJaALKQWLyAlpHJZ2bTgEk+W2ByGNqvdncCSNJBydVcfJlB/wDNVAVMdl72NbG1Lui/QxjxMF+FAvU+ldPhs5Tztu+3qcricIwyKKtv6E2wGN+XXNQPEeJXEpMVlGVPJrqZSsSDqURsNM3lgaeW5rNN2rs1On3iN3JwEiJlcnyCxgkn0qWtLS6uFzHEbdTykuR4sHqsAOrPo5T5dK60YN9DkSnFdSK7C8L7viJEWWjt7dlmlc5Z7m5kSQ6j1bTGrHyDKOorptR/AuEJaxCKMsdyzu5y7yMcs7nqxPlsNgAAAKkK1xVlYxSd3cUpSvTwViurhI0Z5GVEUFmZiAqqNySTsBWlxnjcVtpD5aSTIigjGqWQjmETPIdWOAo3JA3rBFwtpmWS70nSQ0duN4o2G4Zvy0gO4YjC4GkAjUQKh2h4Zc8d0xqXteGhtTM6lZ7gqdisbDwRZ3GvGdmwdqtXZbshacPTTbRKpxhpD4pX/Sc7+uBgeQFT1KAVWfaDw4y2neIMy2rrdRgcyYTlkHqya1+bCrNX4RQFWguA6qynKsAynzBGQfurMr1XuBr7vJPYtkG3bMOc+K0ky0RGeYTxRE/2frU2rV0o2lG5z5LK7G4jVF9pOEm4WF0x3ttMlxEGJCM8f1HIBwGBIz0JB35HeRqzI1VzjcnGR+8J7WW07GIsYZ1+K3nxHKPUAnEi/nIWHrUf7PoIsXkikNPJdzi4P1gyTMsaeYURhCvmGz1rPxXg1vdLouYY5QOWtQSP0TzU/KoG19mlnExa2e7ti3M29zImfmcknmayum0aVUTOiUqj/wAwIGOZLi/l/vLyY/wIrPF7P7IfVuD87u6/zajlZPMW+RwoyxAA5knA++ueduvalBawyizIuZ1GCyeKGIsdIMkg8JOeSg5JGNqlb7spwyFDLcQxaIxkvcO8qgf8ViPsqO4Lwc380czwLBw+3Ia0tdAQyydLmSMYCIB8CEdcnHXwXPXshB/kyPW+qTvJTKCCGSUysWRlIBVhkEjHXy3q4sKhbeER8UuAhGma3jmkTylV2iD8/roMf8Gp4ipxZCSNdlrT4lw9J4pIZRqSRSjD0YY+w1Ila8FasTINEf2GupHtFSY6pbdnt5GPNjC2lXPqyaH/AFqVVm44bW6vUUx+KdZCG55Npbj/ANaVQ9y5HRpogylWGQwII9CMGuLcQ7PXNkdEkMsqDCpNDG0ocY2LJGCyNjnkAZ5E12yod+NHmsZYYJJBzjxKoHL4vFkjy3zvis+Iw0K8bTNOGxU8PLNDzOX2fZW8vtCostrDqBeeQd3IVG5WOI+Mk+bBR8+VSl72EvoSTDJFdRgbLJ9BPz5agDG5xnnpq72fHmdT9F4gwXTnBySMHlsm/wAXmR51sDi58P0ZyzBcZ33ONXL4PXz2xVUcBQUMjjf7+JbLiOIc86lbu28DlNxBcRfhrO7T9GIzD9qAuK0W4vGNiJgf93uP8uuxQcXYqS0RGFzsc+PuhJpGQCRzGdtxjFfsHF2LYaLSMKR4tyWGdI8OC2Cu2ej+WTmfB6D6vy9jUuNYhLaL+j9zkcF1r/Bw3T528NrcHf593ipM8IusAi0nOd8YRT9zuMfbXX6UXB6Ha/L2D41iOyPg/c4a94qllkzE6fHHL4HUDqVPMbHBGQehNeeFya4kf8ca/wBs6/8AzXYeMdnrW70m5t4pioIUyIGIBIJwTy5CtGLsPw9PhtIF/RQD+FVT4PGzUZdepbDjcrpzj06HLuI3Qijd26A4HUnoo8yTgAetdN7P9i7OC3iQ2tuXEaLI5hjLO6oAWY6dyTk59TWdOxdgHWQWkGtSGVtAJDKcggnyOKnq2YLB/LJ63bMWPx3zUlpZIrvFeyqNJHPalba5iXQkiICjR5yYpYxgPGfQgjmCK/I+0rQ+G/geA/low09s3qJEXVGP7xU+Z51Y6VuMBoWHGrecAwzwyA9UkRv4Gtme6RBl3RR5swA+81q3/ArWf8NbQS75+kiR98Yz4gd8bVqx9kLBSGWxswQcgi3hBBG4IIXY0BGcQ9pHD4zoSf3iQ8o7VWuGPTYxgqDuOZFYo73id6Pool4dCf6SfEt0VxzWEeCM9PGSR5VbLe1SPOhETPPSoXP3VmoCK4J2fitssuuSVxh55m7yZ8HOGc8l8lUADoBUrSlAKUpQClKUBB9pOzq3WiRHMNxFnupgA2A3xI6HHeRnG65HmCDvVcu724gYJNZ3Dn8par38RHnzDp02ZeuxbnV/pVkKkobEJ04y3KHDx2LfUJosbHvoJ4QD5apECnl0NbVnx62k/B3MD/oyxn+Bq5VqXXC4JARJDE4IIIeNWBB5g5G4NT+YfVFfwF0ZEJfxflY/21/xpNxy2jGZLiBB5tLGv8TWb+ZvDv6hZf8Axof/AM17h7JWCMGSytFYbhlt4gQfQhdqi6rZNU7EO3buwB0pcLM3RbdJLhvuhVsfbWeLjV1Pj3aykQH+mvCIEA8xENUrH0KrnHMVZoYVQYRVUDkFAA8+QrJUHJk1ErVt2TDyLNfSm7lQ6kUqEt4m6GODJGr85yx8iKmuLSypDI1vGJZQpMcbMEDMBspY7D7fvHOtulRPSgdgOJLI8zXUgHEZSO+gdDC0aIPBFFGxy0S6mOsE5Lkk1a5Ldt/F1Pn9bOf3Yx9tZeLcFt7pQtxDHKBuutQSp81bmp9QRWgnZsx4EF1dRqPqNIs69dv9YV2A3HJhyFSjKxFxubBtmP1unmfIAE/dn03552yxppyWO2Op5YySST03rFHY3IG9xG3qYMfwkxWpxHsy1yNF1cSNCdmgiAhRx5SMCZGHoGA8wak5kVAh+zvAkuxPduz6bmdpIsYGYVRIUbcH4hHrHo4pV1t4FjRURQqIAqqowqqowAAOQAwMV+VWWGWgFKUAxSlKAUpSgFKUoBSlKAUpSgFKUoBSlKAUpSgFKUoBSlKAUpSgFKUoBSlKAUpSgFKUoBSlKAUpSgFKUoBSlKA//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xQSEhQUEhQUFRUWGBsWFxUVFhcWFxoVFhUaGBsYGBcYHCggGBomHRoVITEiJSorOi8uFyAzODMsNygtLisBCgoKDg0OGxAQGywkICQsLDcvLSw3LywyLCw0LC8sLy8sLiwrLC4sLCwsLCwsLDcsNCwsLCwsLCwsLCwsLCwsLP/AABEIAKMBNAMBIgACEQEDEQH/xAAcAAEAAgMBAQEAAAAAAAAAAAAABQYDBAcCCAH/xABJEAACAQMCAwUEBAkICgMAAAABAgMABBESIQUxQQYTIlFhBxQycSNCgZEzUlNicoKSobEVFkNUY3PR0xckJXSDk6KzwcKUw9L/xAAaAQEAAwEBAQAAAAAAAAAAAAAAAgMEBQEG/8QAMBEAAgECBAMGBgIDAAAAAAAAAAECAxEEEiExBSJBUXGRocHRExSBsfDxYeEyM9L/2gAMAwEAAhEDEQA/AO40pSgFKUoBSoftT2kh4fD30+sqW0KEXUzOVZgo5AZCnckD1rlN/wC1+8afVbwwxwDlHMGaRx1LMjYT0xnHrUZTjHdkowlLZHbqVwfjftRvpnBgZbRAPhQRzMzEDJZ5YyMA5wAo9c9I7/SBxT+uv/ybX/Jqp4mmupYsPN9D6JpXzt/pB4p/XX/5Nr/k1+N2/wCJkEe+vvttDbA/eIcivPmqZ78tM+iqirXtJay3DW0c8bzqpZo1bJABwdxtkbZXOR5V868R45dXAKz3VxIpGChkKoR5FEwp59RvWhH4SpQshQ5RoyUZSOqsuCp+VReLhfRElhZW3Pq6lfMtvxbiM1wnc3V3JdSMO7AlIGQMZMYxGEA3bIxjOa+mEzgZ543+dXwmpq6KZwcXZnqlKVMgKUpQClKUApSlAKUpQClKUApSlAKUpQClKUApSlAKUpQClKUApSlAKUpQClKUBUfaxZpJwq61nHdr3qEflIyGQfacL+tXz/Xffa3MU4VcYAOTEu/k1xGp/jXAHNYsXq0jZhtmz8L011jtreV9ZjhnkCtpzHE7j4QcZUYB3zg+dYJbkDIG78hHgh9ROAunnnPTFVfBLPim2Xr811buFezqYyp700fcgam7tnDsSuy4x4cE7nJ+H1r3xT2bTKf9VmR1PIT5Vl/WRTr+4fbXvwkM7Ker16VgeXy+2r3YezNdDi5m1uyFV7sFFRyNn3OWIPyG/KufwRGPwEAFCUYDkGUlW/eDUZ00ldEozd7MtXs0m0cWsznAYyxn1DQOQP2lSvoqvm3sKf8AaVj/AH3/ANUlfSVa8N/rMmI/zFKUrQUClKUApSlAKUpQClKUApSlAKUpQClKUApSlAKUpQClKUApSlAKUpQClKUApSlAVX2pW5fhV4AASsXeDP8AZMJM/MacivnlzX0r204jHb2NzJKU0906hXPhdmQhU9dR2x618zqdlByDpGzAq3Ib4O/21kxS2Zpw73R1T2ZQ6bFT1eWVvukKj9yirQYwTnAz54GfvqtezeTNio/FeRfvbV/7VZ2YAEnYDck+QqH8mhLQUrUvr4RiMhJJBI6IO7GrGs/G2+yDmTX7Y3TSd5qiePRIyDXjxquMOuD8JycfKvLC5t1w3tAR73c6eXfy/f3h1f8AVqrtHDeIJOhaPOzFGVgVZXU4Ksp3B/xBqkdr+wzM0lxakszku8DY3J5mI9DzOk8yeYqWVtWDTeqIL2eoW4nZAflS32LBKx/cDX0lXBOx/YhZY4rqSaUN8UawN3ZjIyPE+NXeDcEbYORvXTuAcUlhZIbiRpkc6I5mCiQNgkJKVAVs4IDgDfAOScm6i1FZTNVjJ8xbaUpV5nFKUoBSlKAUpSgFKUoBSlKAUpSgFKUoBSlKAUpSgFKUoBSlKAUpSgFKUoBSlKAoPFXFxdTSOpcWrGKGPYgMI1d5Ap27xi2gEnYKMY1NmodseIpdQpaPbzLc3GO5WRV8DBt5O8UkAKAScHOOY3q5dorGa1uJbiKB54J9LyrCA0scyqsZcRkgyIyKnw7godjmq4ONJJxG1XupkzDOFaaCSLLkxtpXvFGcKjZx5iqHF57s103FpRuT3BuGpbQRwp8KDGTzY82Y+pJJPzrH2jgaS0uUTOpoZFXHPUYzgfadq1+1fvRg0WQXvXOnWxAEa4JL78zsFH6WelY7HjLooWe0uYSBjIHvKftxFmPzYD+NetG6eVcpudn7yOa2heJg6mNRlTncKAQfIg7EGt9mABJIAG5J2AHmT0qm3XDLEytNFdS2kjnL9zIYdR83jdcZ3zyHnXh7GybHvF3c3gByI2d5lyN944E8X2g1U46mXNYmOBzqz3lxHloXdWQrvrMUKq7J+MCV0g9Sp6YNSvDOIx3ESywuHRtww/eCDuCPI1oR8SkYBbe1cKAMPNi3jA5ABDmTl00D5ivHZvgj2zTl5BJ37962lAiiU5DaVBOFxo55O25qyNi+k7WRoWfBojxO5fSCFiifQd0EsrPqcIdgxES7+vrUzx2TTEMZ1GWER4596Zk7vH62D8gai+BcNu7q6v7m1lhSNWjtlE0busjQqS5yjKV0s7AEZzkjbFWzgPZecTLPezRSNGD3UUMbJEjnIMhLszO+k4GcAam23yHw25XMlSrFZkv5LbSlKvMgpSlAKUpQClKUApSlAKUpQClKUApSlAKUpQClKUApSlAKUpQClKUApSlAKUpQCoftTwIXkITVolRhLDLz0Sp8Jx9ZTkqR1DEVMUoDnf8AKfdMIrsC3mPJXOI5Mc2gkOBIORxswyMgVIA1bbq2jlUpIiSKeaOoZftB2rmHbbs2lndWUnDljt3kaaNowpEUn0feBXAPgHgYZA2LA9N6pQ00NkcVJ6MsTE42OPXyqNsra5Dky3KunREgEf7TF2J+zFanDu1MMjd1KfdrgfFBOQjZ/MY+GRTg4Kn7qlb2+jhXXK6ovmxAyfIeZ9BWfVFl09TYqPDS3ZMNkwzykusaoohnDaTylm54QbAjLEbA0+/hnuJrW4udUds95BEto2dJt3YgtOnJmdtHhPwjau3xRJEgVQqIowAAFVVHQAbAVdTp9WU1K7WiMHB+GR2sKQQrpjjGFHM+ZJPUkkknqSa3KqnF/aJYW5I70zONtFujTHI6FkGgH0LCtDhPtQtpJNE0ctsCQFklKFDkcnZGPdnO2+3rVjnFOzauUKnNq6TsXqlKVMgKUpQClKju0HFVtbeSZ/qDwqBlnc7IijqzMQoHmaAq3G+LvdzvbwuyW0BKTyIdLSzbfQo6nKon1yMEnC8tWfCcYmsRrZ3ntV/CK5Mk0SflEc+KVRuWVyzYyQdtJo/Z3gN1ZaTKTFcTZkOXMlvOzeJkkGPo5wM7qfUawrAWc9o4vdWnwTpJjMOxk78HT3Gkc3LbDHPOeVUQrRm+V3OjTo03S5vE6XFIGUMpDKwBBByCCMggjmK91C9jOGPa2NvDKcukYDY5KTvoX81c6R6KKmqvOcKUpQClKUApSlAKUpQClKUApSlAKUpQClKUApSlAKUqlduu3yWYaG3Cz3e30eToiz9adh8Ixvozk5HIHNeNpK7PYxcnZE72s48LG2ecoZGBCpGCFLuxwFyeQ5knoFJ6VxzjHaq9uye9nMadIbYtEg8tUgPeOftA/NFRfEJ57p1ku55JnU6lySsaH8yJfCPnjJr9C1yMTjXJ2pvQ7OFwKir1Fdnmw4nNYyrcWg8epRJFyWZC2NL+bZOQ3MZNdF4jcT393bSvC1tBbB2CSMhlkmkXRnEZYKiqW65JPLy53LAWVgDpJBAbyONj9h3q6cN7YKRi5jaFvxlBkiPqGUZX9YD5mpYXE8jg2eYrC2mppeBOcQ4bDOumaKOQdA6hsfLPL7K1eGdnLW3IMMEaMOTYLMM9FZiSo9BXn+dFl/W7b/nR/wCNa8nbSxGcXKMRtiMNISScbBAc/ZWnmsZuW5J8X4ctxC8TkgMPiU4ZWBBV1PRgwBHyqq9tzev7kbmSGaGNjHJoRoyzyABJHjLFSQVG45FjgYO23dds86RBbyuWOlXlHcx5wTvnL42P1ahLi1knlWa6lMjIcxxplIYz5quSWbn4mNZq2KhTg4t7p6LX9GmhhKlSako7NavT9mOda0ZIqvXY3sbDeWQlZ545TLOC6PnIW5kVfBIGQYAA2A5VlufZhNn6K8jI8pbck/tJKo/dWePDqqSaaZolxKi21JNGz7JeNsyyWUhJMKq8JJye4YldGTz0MMDyVkHSuiVzDg3s8v4LlZ0voIz3bRkpbliVZlbGmRyOajfpjlvVvk4bfsCPfolB2ylphx6qWmZc/NT8q7VFSUEp7nDrODqNw2LBVb7RdsYbV+5RJLm6OMW1updxnkZCNol3ByxG24BrFa9gbTJa5DXsp5y3hEx+SqRoQeiqOmc1YbKxihUJDGkaDksaqi/coAqwqKCvba5t76BOK+62cM8LuiKzSMsgZQBNKQFXYtuu2RzqZS4h4hOssckc0Fq3g0Mrqbll3c4z8CMAvrI56KagNfvHFL2c7rCEso/1QJJv+tgP1a9jhQgkNxZqsUx+NB4YpgPqyqOTc8SAZUn6wypxYzNOnKnB2f5oXwpO2YmO3bJ7o8ZUvJMRFAinDm4Y5jKt9UqRr1dAhPStXsX7P/dpPeryRbi6ODlV0xIwQIXVfrSYGO8IG3IDfOfsRL79I99INJjZ7aGA41QaSO9MmDjvXIHyQLjmc3So8PwroUubd+RCc29OgpSlbysUpSgFKUoBSlKAUpSgFKUoBSlKAUpSgFKUoBWG8u0hRpJXVEUZZ3IVQPMk8qXdykSNJIwREUszNsAqjJJPliuEdou0k3E3DS+C3VtUNuOW3KSUn43I3A5Lnlneqa1aNKOaRdQoSrSyxLB2p9oklyGisi0MJyDcfDLIOX0Q/olPMOfFvsF51ToLYKMAdcnqSTzJJ3JPma2I462o4a4GIxcqj127D6PDYOFJcu/aaqw1lWCtvQAMnYDcn0FeOHS97GkmMBwGAPPB3GfsxWNzdrmxQV7HlIazpHWYJXoCqnO5eoWPIjHUCsdzIUUaFBdmSNByBeRwi6j0Gphk+Wa2KwXsBdCFbS2QyNjOl0YOjY64YA4ryDWdZtr69wqKWR5N7O3ea/HbSW0buppBMTH7yjqgTeGQGSPSCdvhweZDEHlW8N+VeLqea5lWW47pdEbRqkWoj6QqXYlgDvpUAdMczULwHiUk0EaW0TzzKoRh8KKVOjVJI2wzjOOZzW2rSVaVqKva222v2WhhoVXRjeu7Xvvvo/N6nY/ZwoHDoNPI943zLTOSfvJqy1UPZJOX4TbEjB+kBH5yzyA/vBr3xztfLFM8dvZvcCLHeuJUjAYqH0RhgTK+kqcbDcDOa+oXLFXPk3zSdi2UrW4ZfpcRRzRHKSKHU4wcEdQdwehB5GtmpERXieUIrMeSgsfkBk17qG7ZE+5XCg6TIhiDZxhpiIgc+hcV43ZXByfgXFrwQ25W3gBvJZJFEkr964kdpHmMap4YwDzJ5FRzIzfBUM9qqcVlB2KWkKW6f2IZtej5MEBx6edS8sgVSzEKqgsxOwCgZJPoBXPhN1IqXbqbqex69nzt3/E1xhBcRkHzZrWLV/BT9tXWqf7MICbV7lhg3cz3AB/JHCRffGiH9b7KsfGeLQ2kTTXEgjjXmxz15AAbsT0A3NdCOiMUndtm7WnxLikNuuueWOJScAyOFBPkMnc+grnHaXtbxC4eK3skFrJceJFkXVOtuM6riYHK26HkqkFiRzB8Jn+zHZKG0xIzNcXRGHupyXlJ8lLElF9AfmTU1Fsg5JE5/LuoAwwXEoPXQIV67/TshK8t1B57ZrXuuIX+forW2I85Lp1P3LAw/eakNdeg1SyEc5Wrzj3FY8H+TYZR17m8GrHoJIlzUr2d7VRXTNEVkguEGp7addEoXONajk6Z+spPTOKkw1V3tvEEjivAB3lnKkobbIhZhHOuSRsYmc/NRUXEkpFtpSlRJClK/GOBk7AdaA/aVz7tB7UYkkW34fE99cOxVRHtDt8X0uMNjqVyBvkjFSFqOLvlpZ7KDO4iSCSfSOgZzKmTjGSBzzXqVzxuxcaVVol4ipBa6tXA5r7pImfTULg6fng/I1kl7RzQ/h7R2TrLbMJgAOpiIWT7FD49ede5WeZkWWlaPB+Lw3UfeQOHXJU7FWVl5q6MAyMPIgcxW9USQpSlAc99st1/q8MGcd7JqZc41RxDJUjO41tFkcv3VzeIVcvbEh97tCfhMMwHzEkWdvkVqnQVw+IybqW7Ed/hkEqV+1m2qHSdJAbGxIyM+oBGfvrxbcMcj6aaRyTnwHuVA8hoOT9pNbUArbUVyHUlHRfn1OyqUZav8+hA8f4ay28xilmXCMSpcyBhpOR9JkjbO4IrasOMRlEOiWNSo06omxpxt4lBUDHmakrmEOjIeTKVOOeGGP8AzXtVwABsBsPkK9dZShlnq7/nTU8VFxqZoaK3f66Gk3GLcc5oh83UH7ia8Nx23HKVW/QBk5/oA1I0qu9PsfivYstU7V4P/oiZu0ES4ys+CQoPcSgEnYDdRvnatleJA/0U/wBsTD+NONWnewSp1KnT6OviU/YwFbfZdPfpNOvQiwxTNpx3j99qwF1Z0qNO5wT4hy66KVGFVcq77v8AozVq8qL53p0sv77jBasbiRYIy8TMC7MyEFYlIDMmRgtkqo8i2cECrtw2wjgjWKFAiLyA/iTzZj1J3NUx4mtOIBDIZFTu3Vjp1iK5LxNHIQADpZVfkNlFXyuthaUacLLfr6eTOPiq0qslJ7W09fNfYrnZfttHb2DRW494ujPciOCPfGq5kZXlI2jj8QOTjPSpbgto8USrK/eSkl5H/GlkYu5HkNTHA8gK21UKNgAPTAFV7i0kt5mC2JjhO011yyvVLfPxsRsX5DfBJ2G6U8+hhjBQ16kl7G+NrLDPbknVHNK6ZHhaGSZ8MjfWAfWD5bV0WuadjYIl4sY4Cqra2IiKA75kmDAc8nAXJ/vB510utMXdXMslZ2FVz2hNpsJnwSIjFMwHPRDPHK2P1UNWOsV3brKjxuNSOpRlPIqwwR9xo1dWIlFi4HFxaX30PIscaGK0ljJQ69WXnH4y5GgKwwQrkghlxkt+xVzNiO/uYpIAclIYmiaYDGBKSxCrkZKrz5ZA2PngvHDwsLY3ySCKIabe8WMtE8I2RZe7X6ORRhTkYOM533lP59QSEJax3F05IAEUEioCdsvLIqoijqc/YeVV0qMacFBdCWdk7xC9S2iLFSQoCpHGMszcljjXqx5AfwFUriUPcj+UeKgSTqQtpZodSRSPskaD+lnY4zJjbG2y5q4FhHGZ7oxqY1Z2b6kS43CswBIA5sQM77AeEcxtO1UF3de+3MyJGmqOxtidUhUkq1wYlBcu+NKgDYZG/Or4q7sQk7K5aezHCniEk9wQ93cEPO45DHwwp5RoNh57mp0PUKnFJHGYrO7kHrGsHXHK5eM/urDBx4iZYbi3ntnkyIjL3ZWQqNRVXidhqA3wTvvjka0rJsmZnm3aLEHr2HrUD17V6k4nikbatUP24P8As2+/3Wf/ALLVJK1Vv2j3WLF4gfHcvHaoOpM7hTjP5ms/ZVUloWRepdLByYoy3MopPzKjNZ6/FXAAHTaq3xrtE/vK2Nmqvcka5XbJitojykkA+NztpjBGc5JUbnOXktxPiiw4UK0srbpDHguwzgnxEKijqzEDpzwDEHs/LdnVxBwY9sWURPcA/wBs5Aa4PoQq7fCedTXDOGpApClmZjl5HOXdvxmOPuAwANgAABW5QFH4xEbXi1rOV02r2zWeoYCRTNKJE1D6gfSqA+ZA8qtjCti5gWRGSRVdGBVlYBlZSMEEHYg1ROMxXvDG72313lkPwlsxLXEK53MDneRAPqMSRgDONxKLsRauW5hWFhXnhXEorqFJ4GDxyDUrD7iCOhBBBHQg1mZaviylor3GeFvlrizYRXYAw2+iULv3U68nU7jJ3XOVIqX7HdpEv7fvApjkRjHNCxy0UyHDIfMdQeoI5HIGVlqr3ijh98t6MLBcaYLzkAGziCc/Jj3Z9HB6VGpG6uiVOVtGdApSlUFxQva5wZpYI7lASbXWXUfkJAveMB5qUjb5K1c0tt8Ebg9a79xSXRDKwwSsbnB3Gyk7iuA8JtgkaKOSqB+7nXH4pGKtLqztcJlJ3j0RJwCtpawRCs4r5+R9HFaH7SlKiTFKUoAKi7Lhq/RyKXjljUxrJG5VtCsRpPQjbkRUpWCz+E/pv/3Gq2nUlBNxdtV6lNSnCo0pK+j9DHJaALKQWLyAlpHJZ2bTgEk+W2ByGNqvdncCSNJBydVcfJlB/wDNVAVMdl72NbG1Lui/QxjxMF+FAvU+ldPhs5Tztu+3qcricIwyKKtv6E2wGN+XXNQPEeJXEpMVlGVPJrqZSsSDqURsNM3lgaeW5rNN2rs1On3iN3JwEiJlcnyCxgkn0qWtLS6uFzHEbdTykuR4sHqsAOrPo5T5dK60YN9DkSnFdSK7C8L7viJEWWjt7dlmlc5Z7m5kSQ6j1bTGrHyDKOorptR/AuEJaxCKMsdyzu5y7yMcs7nqxPlsNgAAAKkK1xVlYxSd3cUpSvTwViurhI0Z5GVEUFmZiAqqNySTsBWlxnjcVtpD5aSTIigjGqWQjmETPIdWOAo3JA3rBFwtpmWS70nSQ0duN4o2G4Zvy0gO4YjC4GkAjUQKh2h4Zc8d0xqXteGhtTM6lZ7gqdisbDwRZ3GvGdmwdqtXZbshacPTTbRKpxhpD4pX/Sc7+uBgeQFT1KAVWfaDw4y2neIMy2rrdRgcyYTlkHqya1+bCrNX4RQFWguA6qynKsAynzBGQfurMr1XuBr7vJPYtkG3bMOc+K0ky0RGeYTxRE/2frU2rV0o2lG5z5LK7G4jVF9pOEm4WF0x3ttMlxEGJCM8f1HIBwGBIz0JB35HeRqzI1VzjcnGR+8J7WW07GIsYZ1+K3nxHKPUAnEi/nIWHrUf7PoIsXkikNPJdzi4P1gyTMsaeYURhCvmGz1rPxXg1vdLouYY5QOWtQSP0TzU/KoG19mlnExa2e7ti3M29zImfmcknmayum0aVUTOiUqj/wAwIGOZLi/l/vLyY/wIrPF7P7IfVuD87u6/zajlZPMW+RwoyxAA5knA++ueduvalBawyizIuZ1GCyeKGIsdIMkg8JOeSg5JGNqlb7spwyFDLcQxaIxkvcO8qgf8ViPsqO4Lwc380czwLBw+3Ia0tdAQyydLmSMYCIB8CEdcnHXwXPXshB/kyPW+qTvJTKCCGSUysWRlIBVhkEjHXy3q4sKhbeER8UuAhGma3jmkTylV2iD8/roMf8Gp4ipxZCSNdlrT4lw9J4pIZRqSRSjD0YY+w1Ila8FasTINEf2GupHtFSY6pbdnt5GPNjC2lXPqyaH/AFqVVm44bW6vUUx+KdZCG55Npbj/ANaVQ9y5HRpogylWGQwII9CMGuLcQ7PXNkdEkMsqDCpNDG0ocY2LJGCyNjnkAZ5E12yod+NHmsZYYJJBzjxKoHL4vFkjy3zvis+Iw0K8bTNOGxU8PLNDzOX2fZW8vtCostrDqBeeQd3IVG5WOI+Mk+bBR8+VSl72EvoSTDJFdRgbLJ9BPz5agDG5xnnpq72fHmdT9F4gwXTnBySMHlsm/wAXmR51sDi58P0ZyzBcZ33ONXL4PXz2xVUcBQUMjjf7+JbLiOIc86lbu28DlNxBcRfhrO7T9GIzD9qAuK0W4vGNiJgf93uP8uuxQcXYqS0RGFzsc+PuhJpGQCRzGdtxjFfsHF2LYaLSMKR4tyWGdI8OC2Cu2ej+WTmfB6D6vy9jUuNYhLaL+j9zkcF1r/Bw3T528NrcHf593ipM8IusAi0nOd8YRT9zuMfbXX6UXB6Ha/L2D41iOyPg/c4a94qllkzE6fHHL4HUDqVPMbHBGQehNeeFya4kf8ca/wBs6/8AzXYeMdnrW70m5t4pioIUyIGIBIJwTy5CtGLsPw9PhtIF/RQD+FVT4PGzUZdepbDjcrpzj06HLuI3Qijd26A4HUnoo8yTgAetdN7P9i7OC3iQ2tuXEaLI5hjLO6oAWY6dyTk59TWdOxdgHWQWkGtSGVtAJDKcggnyOKnq2YLB/LJ63bMWPx3zUlpZIrvFeyqNJHPalba5iXQkiICjR5yYpYxgPGfQgjmCK/I+0rQ+G/geA/low09s3qJEXVGP7xU+Z51Y6VuMBoWHGrecAwzwyA9UkRv4Gtme6RBl3RR5swA+81q3/ArWf8NbQS75+kiR98Yz4gd8bVqx9kLBSGWxswQcgi3hBBG4IIXY0BGcQ9pHD4zoSf3iQ8o7VWuGPTYxgqDuOZFYo73id6Pool4dCf6SfEt0VxzWEeCM9PGSR5VbLe1SPOhETPPSoXP3VmoCK4J2fitssuuSVxh55m7yZ8HOGc8l8lUADoBUrSlAKUpQClKUBB9pOzq3WiRHMNxFnupgA2A3xI6HHeRnG65HmCDvVcu724gYJNZ3Dn8par38RHnzDp02ZeuxbnV/pVkKkobEJ04y3KHDx2LfUJosbHvoJ4QD5apECnl0NbVnx62k/B3MD/oyxn+Bq5VqXXC4JARJDE4IIIeNWBB5g5G4NT+YfVFfwF0ZEJfxflY/21/xpNxy2jGZLiBB5tLGv8TWb+ZvDv6hZf8Axof/AM17h7JWCMGSytFYbhlt4gQfQhdqi6rZNU7EO3buwB0pcLM3RbdJLhvuhVsfbWeLjV1Pj3aykQH+mvCIEA8xENUrH0KrnHMVZoYVQYRVUDkFAA8+QrJUHJk1ErVt2TDyLNfSm7lQ6kUqEt4m6GODJGr85yx8iKmuLSypDI1vGJZQpMcbMEDMBspY7D7fvHOtulRPSgdgOJLI8zXUgHEZSO+gdDC0aIPBFFGxy0S6mOsE5Lkk1a5Ldt/F1Pn9bOf3Yx9tZeLcFt7pQtxDHKBuutQSp81bmp9QRWgnZsx4EF1dRqPqNIs69dv9YV2A3HJhyFSjKxFxubBtmP1unmfIAE/dn03552yxppyWO2Op5YySST03rFHY3IG9xG3qYMfwkxWpxHsy1yNF1cSNCdmgiAhRx5SMCZGHoGA8wak5kVAh+zvAkuxPduz6bmdpIsYGYVRIUbcH4hHrHo4pV1t4FjRURQqIAqqowqqowAAOQAwMV+VWWGWgFKUAxSlKAUpSgFKUoBSlKAUpSgFKUoBSlKAUpSgFKUoBSlKAUpSgFKUoBSlKAUpSgFKUoBSlKAUpSgFKUoBSlKA//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45401513"/>
              </p:ext>
            </p:extLst>
          </p:nvPr>
        </p:nvGraphicFramePr>
        <p:xfrm>
          <a:off x="1066800" y="2895600"/>
          <a:ext cx="7162800" cy="3200400"/>
        </p:xfrm>
        <a:graphic>
          <a:graphicData uri="http://schemas.openxmlformats.org/drawingml/2006/table">
            <a:tbl>
              <a:tblPr firstRow="1" bandRow="1">
                <a:tableStyleId>{5C22544A-7EE6-4342-B048-85BDC9FD1C3A}</a:tableStyleId>
              </a:tblPr>
              <a:tblGrid>
                <a:gridCol w="3581400"/>
                <a:gridCol w="3581400"/>
              </a:tblGrid>
              <a:tr h="3200400">
                <a:tc>
                  <a:txBody>
                    <a:bodyPr/>
                    <a:lstStyle/>
                    <a:p>
                      <a:pPr algn="ctr"/>
                      <a:r>
                        <a:rPr lang="en-US" dirty="0" smtClean="0"/>
                        <a:t>OLD</a:t>
                      </a:r>
                    </a:p>
                    <a:p>
                      <a:pPr algn="ctr"/>
                      <a:endParaRPr lang="en-US" dirty="0" smtClean="0"/>
                    </a:p>
                    <a:p>
                      <a:pPr marL="285750" indent="-285750" algn="l">
                        <a:buFont typeface="Arial" panose="020B0604020202020204" pitchFamily="34" charset="0"/>
                        <a:buChar char="•"/>
                      </a:pPr>
                      <a:r>
                        <a:rPr lang="en-US" baseline="0" dirty="0" smtClean="0"/>
                        <a:t>Generic</a:t>
                      </a:r>
                    </a:p>
                    <a:p>
                      <a:pPr marL="0" indent="0" algn="l">
                        <a:buFont typeface="Arial" panose="020B0604020202020204" pitchFamily="34" charset="0"/>
                        <a:buNone/>
                      </a:pPr>
                      <a:endParaRPr lang="en-US" baseline="0" dirty="0" smtClean="0"/>
                    </a:p>
                    <a:p>
                      <a:pPr marL="285750" indent="-285750" algn="l">
                        <a:buFont typeface="Arial" panose="020B0604020202020204" pitchFamily="34" charset="0"/>
                        <a:buChar char="•"/>
                      </a:pPr>
                      <a:r>
                        <a:rPr lang="en-US" baseline="0" dirty="0" smtClean="0"/>
                        <a:t>Looks like it came from a template</a:t>
                      </a:r>
                    </a:p>
                    <a:p>
                      <a:pPr marL="0" indent="0" algn="l">
                        <a:buFont typeface="Arial" panose="020B0604020202020204" pitchFamily="34" charset="0"/>
                        <a:buNone/>
                      </a:pPr>
                      <a:endParaRPr lang="en-US" baseline="0" dirty="0" smtClean="0"/>
                    </a:p>
                    <a:p>
                      <a:pPr marL="285750" indent="-285750" algn="l">
                        <a:buFont typeface="Arial" panose="020B0604020202020204" pitchFamily="34" charset="0"/>
                        <a:buChar char="•"/>
                      </a:pPr>
                      <a:r>
                        <a:rPr lang="en-US" baseline="0" dirty="0" smtClean="0"/>
                        <a:t>Usually no color or image</a:t>
                      </a:r>
                    </a:p>
                  </a:txBody>
                  <a:tcPr/>
                </a:tc>
                <a:tc>
                  <a:txBody>
                    <a:bodyPr/>
                    <a:lstStyle/>
                    <a:p>
                      <a:pPr algn="ctr"/>
                      <a:r>
                        <a:rPr lang="en-US" dirty="0" smtClean="0"/>
                        <a:t>NEW</a:t>
                      </a:r>
                    </a:p>
                    <a:p>
                      <a:pPr algn="ctr"/>
                      <a:endParaRPr lang="en-US" dirty="0" smtClean="0"/>
                    </a:p>
                    <a:p>
                      <a:pPr marL="285750" indent="-285750" algn="l">
                        <a:buFont typeface="Arial" panose="020B0604020202020204" pitchFamily="34" charset="0"/>
                        <a:buChar char="•"/>
                      </a:pPr>
                      <a:r>
                        <a:rPr lang="en-US" dirty="0" smtClean="0"/>
                        <a:t>Customized</a:t>
                      </a:r>
                      <a:r>
                        <a:rPr lang="en-US" baseline="0" dirty="0" smtClean="0"/>
                        <a:t> for each job</a:t>
                      </a:r>
                    </a:p>
                    <a:p>
                      <a:pPr marL="0" indent="0" algn="l">
                        <a:buFont typeface="Arial" panose="020B0604020202020204" pitchFamily="34" charset="0"/>
                        <a:buNone/>
                      </a:pPr>
                      <a:endParaRPr lang="en-US" baseline="0" dirty="0" smtClean="0"/>
                    </a:p>
                    <a:p>
                      <a:pPr marL="285750" indent="-285750" algn="l">
                        <a:buFont typeface="Arial" panose="020B0604020202020204" pitchFamily="34" charset="0"/>
                        <a:buChar char="•"/>
                      </a:pPr>
                      <a:r>
                        <a:rPr lang="en-US" baseline="0" dirty="0" smtClean="0"/>
                        <a:t>Breaks  traditional rules </a:t>
                      </a:r>
                    </a:p>
                    <a:p>
                      <a:pPr marL="285750" indent="-285750" algn="l">
                        <a:buFont typeface="Arial" panose="020B0604020202020204" pitchFamily="34" charset="0"/>
                        <a:buChar char="•"/>
                      </a:pPr>
                      <a:endParaRPr lang="en-US" baseline="0" dirty="0" smtClean="0"/>
                    </a:p>
                    <a:p>
                      <a:pPr marL="285750" indent="-285750" algn="l">
                        <a:buFont typeface="Arial" panose="020B0604020202020204" pitchFamily="34" charset="0"/>
                        <a:buChar char="•"/>
                      </a:pPr>
                      <a:r>
                        <a:rPr lang="en-US" baseline="0" dirty="0" smtClean="0"/>
                        <a:t>Uses Color and Logo</a:t>
                      </a:r>
                    </a:p>
                    <a:p>
                      <a:pPr marL="285750" indent="-285750" algn="l">
                        <a:buFont typeface="Arial" panose="020B0604020202020204" pitchFamily="34" charset="0"/>
                        <a:buChar char="•"/>
                      </a:pPr>
                      <a:endParaRPr lang="en-US" baseline="0" dirty="0" smtClean="0"/>
                    </a:p>
                    <a:p>
                      <a:pPr marL="285750" indent="-285750" algn="l">
                        <a:buFont typeface="Arial" panose="020B0604020202020204" pitchFamily="34" charset="0"/>
                        <a:buChar char="•"/>
                      </a:pPr>
                      <a:endParaRPr lang="en-US" dirty="0"/>
                    </a:p>
                  </a:txBody>
                  <a:tcPr/>
                </a:tc>
              </a:tr>
            </a:tbl>
          </a:graphicData>
        </a:graphic>
      </p:graphicFrame>
    </p:spTree>
    <p:extLst>
      <p:ext uri="{BB962C8B-B14F-4D97-AF65-F5344CB8AC3E}">
        <p14:creationId xmlns:p14="http://schemas.microsoft.com/office/powerpoint/2010/main" val="4040974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667000"/>
            <a:ext cx="5867400" cy="3657600"/>
          </a:xfrm>
        </p:spPr>
        <p:txBody>
          <a:bodyPr/>
          <a:lstStyle/>
          <a:p>
            <a:r>
              <a:rPr lang="en-US" sz="1400" u="sng" dirty="0" smtClean="0">
                <a:solidFill>
                  <a:schemeClr val="accent1">
                    <a:lumMod val="50000"/>
                  </a:schemeClr>
                </a:solidFill>
              </a:rPr>
              <a:t>DEGREE INCOMPLETE or EXPECTED</a:t>
            </a:r>
            <a:r>
              <a:rPr lang="en-US" sz="1400" dirty="0" smtClean="0">
                <a:solidFill>
                  <a:schemeClr val="tx1"/>
                </a:solidFill>
              </a:rPr>
              <a:t/>
            </a:r>
            <a:br>
              <a:rPr lang="en-US" sz="140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dirty="0" smtClean="0">
                <a:solidFill>
                  <a:schemeClr val="tx1"/>
                </a:solidFill>
              </a:rPr>
              <a:t>Studies toward Associate of Arts (A.A.S.) in Computer Science</a:t>
            </a:r>
            <a:br>
              <a:rPr lang="en-US" sz="1400" dirty="0" smtClean="0">
                <a:solidFill>
                  <a:schemeClr val="tx1"/>
                </a:solidFill>
              </a:rPr>
            </a:br>
            <a:r>
              <a:rPr lang="en-US" sz="1400" dirty="0" err="1" smtClean="0">
                <a:solidFill>
                  <a:schemeClr val="tx1"/>
                </a:solidFill>
              </a:rPr>
              <a:t>MCSE</a:t>
            </a:r>
            <a:r>
              <a:rPr lang="en-US" sz="1400" dirty="0" smtClean="0">
                <a:solidFill>
                  <a:schemeClr val="tx1"/>
                </a:solidFill>
              </a:rPr>
              <a:t>  - </a:t>
            </a:r>
            <a:r>
              <a:rPr lang="en-US" sz="1400" i="1" dirty="0" smtClean="0">
                <a:solidFill>
                  <a:schemeClr val="tx1"/>
                </a:solidFill>
              </a:rPr>
              <a:t>Microsoft Certified Systems Engineer,</a:t>
            </a:r>
            <a:r>
              <a:rPr lang="en-US" sz="1400" dirty="0" smtClean="0">
                <a:solidFill>
                  <a:schemeClr val="tx1"/>
                </a:solidFill>
              </a:rPr>
              <a:t> 1997 </a:t>
            </a:r>
            <a:br>
              <a:rPr lang="en-US" sz="1400" dirty="0" smtClean="0">
                <a:solidFill>
                  <a:schemeClr val="tx1"/>
                </a:solidFill>
              </a:rPr>
            </a:br>
            <a:r>
              <a:rPr lang="en-US" sz="1400" b="0" dirty="0" smtClean="0">
                <a:solidFill>
                  <a:schemeClr val="tx1"/>
                </a:solidFill>
              </a:rPr>
              <a:t>The Maine College of Technology, 1997-1998</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400" dirty="0" smtClean="0">
                <a:solidFill>
                  <a:schemeClr val="tx1"/>
                </a:solidFill>
              </a:rPr>
              <a:t>Associate of Arts </a:t>
            </a:r>
            <a:r>
              <a:rPr lang="en-US" sz="1400" b="0" dirty="0" smtClean="0">
                <a:solidFill>
                  <a:schemeClr val="tx1"/>
                </a:solidFill>
              </a:rPr>
              <a:t>(in progress - 40 hours completed)</a:t>
            </a:r>
            <a:br>
              <a:rPr lang="en-US" sz="1400" b="0" dirty="0" smtClean="0">
                <a:solidFill>
                  <a:schemeClr val="tx1"/>
                </a:solidFill>
              </a:rPr>
            </a:br>
            <a:r>
              <a:rPr lang="en-US" sz="1400" b="0" dirty="0" smtClean="0">
                <a:solidFill>
                  <a:schemeClr val="tx1"/>
                </a:solidFill>
              </a:rPr>
              <a:t>Cumulative GPA 4.0 in basic accounting and bookkeeping courses   </a:t>
            </a:r>
            <a:br>
              <a:rPr lang="en-US" sz="1400" b="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Bachelor of Arts, Japanese - Political Science minor</a:t>
            </a:r>
            <a:br>
              <a:rPr lang="en-US" sz="1400" dirty="0" smtClean="0">
                <a:solidFill>
                  <a:schemeClr val="tx1"/>
                </a:solidFill>
              </a:rPr>
            </a:br>
            <a:r>
              <a:rPr lang="en-US" sz="1400" b="0" dirty="0" smtClean="0">
                <a:solidFill>
                  <a:schemeClr val="tx1"/>
                </a:solidFill>
              </a:rPr>
              <a:t>Montana State University, Bozeman, Montana, 2006-2009</a:t>
            </a:r>
            <a:br>
              <a:rPr lang="en-US" sz="1400" b="0" dirty="0" smtClean="0">
                <a:solidFill>
                  <a:schemeClr val="tx1"/>
                </a:solidFill>
              </a:rPr>
            </a:br>
            <a:r>
              <a:rPr lang="en-US" sz="1400" b="0" dirty="0" smtClean="0">
                <a:solidFill>
                  <a:schemeClr val="tx1"/>
                </a:solidFill>
              </a:rPr>
              <a:t>(90 credit hours completed; 30 credits remain)</a:t>
            </a:r>
            <a:br>
              <a:rPr lang="en-US" sz="1400" b="0" dirty="0" smtClean="0">
                <a:solidFill>
                  <a:schemeClr val="tx1"/>
                </a:solidFill>
              </a:rPr>
            </a:br>
            <a:r>
              <a:rPr lang="en-US" sz="1400" b="0" i="1" dirty="0" smtClean="0">
                <a:solidFill>
                  <a:schemeClr val="tx1"/>
                </a:solidFill>
              </a:rPr>
              <a:t/>
            </a:r>
            <a:br>
              <a:rPr lang="en-US" sz="1400" b="0" i="1" dirty="0" smtClean="0">
                <a:solidFill>
                  <a:schemeClr val="tx1"/>
                </a:solidFill>
              </a:rPr>
            </a:br>
            <a:r>
              <a:rPr lang="en-US" sz="1400" dirty="0" smtClean="0">
                <a:solidFill>
                  <a:schemeClr val="tx1"/>
                </a:solidFill>
              </a:rPr>
              <a:t>University of Montana</a:t>
            </a:r>
            <a:br>
              <a:rPr lang="en-US" sz="1400" dirty="0" smtClean="0">
                <a:solidFill>
                  <a:schemeClr val="tx1"/>
                </a:solidFill>
              </a:rPr>
            </a:br>
            <a:r>
              <a:rPr lang="en-US" sz="1400" b="0" dirty="0" smtClean="0">
                <a:solidFill>
                  <a:schemeClr val="tx1"/>
                </a:solidFill>
              </a:rPr>
              <a:t>B.S., Business Administration – Accounting major – Economics minor</a:t>
            </a:r>
            <a:br>
              <a:rPr lang="en-US" sz="1400" b="0" dirty="0" smtClean="0">
                <a:solidFill>
                  <a:schemeClr val="tx1"/>
                </a:solidFill>
              </a:rPr>
            </a:br>
            <a:r>
              <a:rPr lang="en-US" sz="1400" b="0" dirty="0" smtClean="0">
                <a:solidFill>
                  <a:schemeClr val="tx1"/>
                </a:solidFill>
              </a:rPr>
              <a:t>Expected graduation December 2014</a:t>
            </a:r>
            <a:endParaRPr lang="en-US" sz="1800" dirty="0">
              <a:solidFill>
                <a:schemeClr val="tx1"/>
              </a:solidFill>
            </a:endParaRPr>
          </a:p>
        </p:txBody>
      </p:sp>
      <p:sp>
        <p:nvSpPr>
          <p:cNvPr id="4" name="Text Placeholder 3"/>
          <p:cNvSpPr>
            <a:spLocks noGrp="1"/>
          </p:cNvSpPr>
          <p:nvPr>
            <p:ph type="body" sz="half" idx="2"/>
          </p:nvPr>
        </p:nvSpPr>
        <p:spPr>
          <a:xfrm>
            <a:off x="152400" y="838200"/>
            <a:ext cx="2743200" cy="5486400"/>
          </a:xfrm>
        </p:spPr>
        <p:txBody>
          <a:bodyPr>
            <a:normAutofit/>
          </a:bodyPr>
          <a:lstStyle/>
          <a:p>
            <a:pPr algn="ctr"/>
            <a:r>
              <a:rPr lang="en-US" sz="1800" b="1" u="sng" dirty="0" smtClean="0"/>
              <a:t> </a:t>
            </a:r>
          </a:p>
          <a:p>
            <a:pPr algn="ctr"/>
            <a:r>
              <a:rPr lang="en-US" sz="2400" b="1" u="sng" cap="all" dirty="0" smtClean="0"/>
              <a:t>Education</a:t>
            </a:r>
          </a:p>
          <a:p>
            <a:pPr algn="ctr"/>
            <a:endParaRPr lang="en-US" b="1" dirty="0" smtClean="0"/>
          </a:p>
          <a:p>
            <a:pPr algn="ctr"/>
            <a:r>
              <a:rPr lang="en-US" b="1" dirty="0" smtClean="0"/>
              <a:t>Heavy-hitter first</a:t>
            </a:r>
          </a:p>
          <a:p>
            <a:pPr algn="ctr"/>
            <a:r>
              <a:rPr lang="en-US" b="1" dirty="0" smtClean="0"/>
              <a:t>Add honors</a:t>
            </a:r>
          </a:p>
          <a:p>
            <a:pPr algn="ctr"/>
            <a:r>
              <a:rPr lang="en-US" b="1" dirty="0" smtClean="0"/>
              <a:t>Add minors / options</a:t>
            </a:r>
          </a:p>
          <a:p>
            <a:pPr algn="ctr"/>
            <a:r>
              <a:rPr lang="en-US" b="1" dirty="0" smtClean="0"/>
              <a:t>Include BA / BS, etc. </a:t>
            </a:r>
          </a:p>
          <a:p>
            <a:pPr algn="ctr"/>
            <a:r>
              <a:rPr lang="en-US" b="1" dirty="0" smtClean="0"/>
              <a:t>Graduation Mo/Yr </a:t>
            </a:r>
          </a:p>
          <a:p>
            <a:pPr algn="ctr"/>
            <a:r>
              <a:rPr lang="en-US" b="1" dirty="0" smtClean="0"/>
              <a:t>Certifications</a:t>
            </a:r>
          </a:p>
          <a:p>
            <a:pPr algn="ctr"/>
            <a:r>
              <a:rPr lang="en-US" b="1" dirty="0" smtClean="0"/>
              <a:t>GPA</a:t>
            </a:r>
          </a:p>
          <a:p>
            <a:pPr algn="ctr"/>
            <a:r>
              <a:rPr lang="en-US" b="1" dirty="0" smtClean="0"/>
              <a:t>Coursework</a:t>
            </a:r>
          </a:p>
        </p:txBody>
      </p:sp>
      <p:sp>
        <p:nvSpPr>
          <p:cNvPr id="5" name="TextBox 4"/>
          <p:cNvSpPr txBox="1"/>
          <p:nvPr/>
        </p:nvSpPr>
        <p:spPr>
          <a:xfrm>
            <a:off x="3048000" y="609601"/>
            <a:ext cx="5562600" cy="1846659"/>
          </a:xfrm>
          <a:prstGeom prst="rect">
            <a:avLst/>
          </a:prstGeom>
          <a:noFill/>
        </p:spPr>
        <p:txBody>
          <a:bodyPr wrap="square" rtlCol="0">
            <a:spAutoFit/>
          </a:bodyPr>
          <a:lstStyle/>
          <a:p>
            <a:pPr algn="ctr"/>
            <a:r>
              <a:rPr lang="en-US" sz="1400" b="1" dirty="0" smtClean="0"/>
              <a:t>B.A., Biology: Ecology and Evolution majors</a:t>
            </a:r>
            <a:r>
              <a:rPr lang="en-US" sz="1600" dirty="0" smtClean="0"/>
              <a:t/>
            </a:r>
            <a:br>
              <a:rPr lang="en-US" sz="1600" dirty="0" smtClean="0"/>
            </a:br>
            <a:r>
              <a:rPr lang="en-US" sz="1200" dirty="0" smtClean="0"/>
              <a:t>Montana State University, Bozeman, Montana, 2012</a:t>
            </a:r>
            <a:endParaRPr lang="en-US" sz="1600" dirty="0" smtClean="0"/>
          </a:p>
          <a:p>
            <a:pPr algn="ctr"/>
            <a:endParaRPr lang="en-US" sz="1600" b="1" dirty="0" smtClean="0"/>
          </a:p>
          <a:p>
            <a:pPr algn="ctr"/>
            <a:endParaRPr lang="en-US" sz="1600" b="1" dirty="0" smtClean="0"/>
          </a:p>
          <a:p>
            <a:pPr algn="ctr"/>
            <a:r>
              <a:rPr lang="en-US" sz="1600" b="1" dirty="0" smtClean="0"/>
              <a:t>HARVARD UNIVERSITY</a:t>
            </a:r>
            <a:r>
              <a:rPr lang="en-US" sz="2400" dirty="0" smtClean="0"/>
              <a:t/>
            </a:r>
            <a:br>
              <a:rPr lang="en-US" sz="2400" dirty="0" smtClean="0"/>
            </a:br>
            <a:r>
              <a:rPr lang="en-US" sz="1200" i="1" dirty="0" smtClean="0"/>
              <a:t>Bachelor of Arts in Political Science (pre-law), 2011</a:t>
            </a:r>
            <a:r>
              <a:rPr lang="en-US" i="1" dirty="0" smtClean="0"/>
              <a:t/>
            </a:r>
            <a:br>
              <a:rPr lang="en-US" i="1" dirty="0" smtClean="0"/>
            </a:br>
            <a:r>
              <a:rPr lang="en-US" sz="1200" i="1" dirty="0" smtClean="0"/>
              <a:t>‘summa cum laude’ graduate</a:t>
            </a:r>
          </a:p>
          <a:p>
            <a:pPr algn="ctr"/>
            <a:endParaRPr lang="en-US" sz="1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lightbox-image" descr="http://www.brightsideresumes.com/images/resume-samples/graduate-1-1.gif"/>
          <p:cNvPicPr>
            <a:picLocks noChangeAspect="1" noChangeArrowheads="1"/>
          </p:cNvPicPr>
          <p:nvPr/>
        </p:nvPicPr>
        <p:blipFill>
          <a:blip r:embed="rId3" cstate="print"/>
          <a:srcRect/>
          <a:stretch>
            <a:fillRect/>
          </a:stretch>
        </p:blipFill>
        <p:spPr bwMode="auto">
          <a:xfrm>
            <a:off x="2362200" y="228600"/>
            <a:ext cx="6553200" cy="6248400"/>
          </a:xfrm>
          <a:prstGeom prst="rect">
            <a:avLst/>
          </a:prstGeom>
          <a:noFill/>
          <a:ln w="9525">
            <a:solidFill>
              <a:schemeClr val="tx1"/>
            </a:solidFill>
            <a:miter lim="800000"/>
            <a:headEnd/>
            <a:tailEnd/>
          </a:ln>
        </p:spPr>
      </p:pic>
      <p:cxnSp>
        <p:nvCxnSpPr>
          <p:cNvPr id="6" name="Straight Connector 5"/>
          <p:cNvCxnSpPr/>
          <p:nvPr/>
        </p:nvCxnSpPr>
        <p:spPr>
          <a:xfrm>
            <a:off x="228600" y="12954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4419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867400"/>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81000"/>
            <a:ext cx="2590800" cy="6108700"/>
          </a:xfrm>
          <a:prstGeom prst="rect">
            <a:avLst/>
          </a:prstGeom>
          <a:noFill/>
        </p:spPr>
        <p:txBody>
          <a:bodyPr>
            <a:spAutoFit/>
          </a:bodyPr>
          <a:lstStyle/>
          <a:p>
            <a:pPr fontAlgn="auto">
              <a:spcBef>
                <a:spcPts val="0"/>
              </a:spcBef>
              <a:spcAft>
                <a:spcPts val="0"/>
              </a:spcAft>
              <a:defRPr/>
            </a:pPr>
            <a:r>
              <a:rPr lang="en-US" sz="1200" b="1" u="sng" dirty="0">
                <a:latin typeface="Calibri" pitchFamily="34" charset="0"/>
                <a:cs typeface="Calibri" pitchFamily="34" charset="0"/>
              </a:rPr>
              <a:t>Letterhead	                                 </a:t>
            </a:r>
            <a:r>
              <a:rPr lang="en-US" sz="1200" b="1" u="sng" dirty="0">
                <a:latin typeface="Calibri" pitchFamily="34" charset="0"/>
                <a:cs typeface="Calibri" pitchFamily="34" charset="0"/>
                <a:sym typeface="Symbol"/>
              </a:rPr>
              <a:t></a:t>
            </a:r>
            <a:endParaRPr lang="en-US" sz="1200" b="1" u="sng" dirty="0">
              <a:latin typeface="Calibri" pitchFamily="34" charset="0"/>
              <a:cs typeface="Calibri" pitchFamily="34" charset="0"/>
            </a:endParaRPr>
          </a:p>
          <a:p>
            <a:pPr fontAlgn="auto">
              <a:spcBef>
                <a:spcPts val="0"/>
              </a:spcBef>
              <a:spcAft>
                <a:spcPts val="0"/>
              </a:spcAft>
              <a:defRPr/>
            </a:pPr>
            <a:endParaRPr lang="en-US" sz="400" dirty="0">
              <a:latin typeface="Calibri" pitchFamily="34" charset="0"/>
              <a:cs typeface="Calibri" pitchFamily="34" charset="0"/>
            </a:endParaRPr>
          </a:p>
          <a:p>
            <a:pPr fontAlgn="auto">
              <a:spcBef>
                <a:spcPts val="0"/>
              </a:spcBef>
              <a:spcAft>
                <a:spcPts val="0"/>
              </a:spcAft>
              <a:defRPr/>
            </a:pPr>
            <a:r>
              <a:rPr lang="en-US" sz="1200" b="1" dirty="0">
                <a:solidFill>
                  <a:srgbClr val="669900"/>
                </a:solidFill>
                <a:latin typeface="Calibri" pitchFamily="34" charset="0"/>
                <a:cs typeface="Calibri" pitchFamily="34" charset="0"/>
              </a:rPr>
              <a:t>5 Tag Lines</a:t>
            </a:r>
            <a:r>
              <a:rPr lang="en-US" sz="1200" b="1" dirty="0">
                <a:latin typeface="Calibri" pitchFamily="34" charset="0"/>
                <a:cs typeface="Calibri" pitchFamily="34" charset="0"/>
                <a:sym typeface="Symbol"/>
              </a:rPr>
              <a:t>                                        </a:t>
            </a:r>
            <a:endParaRPr lang="en-US" sz="1200" dirty="0">
              <a:solidFill>
                <a:srgbClr val="669900"/>
              </a:solidFill>
              <a:latin typeface="Calibri" pitchFamily="34" charset="0"/>
              <a:cs typeface="Calibri" pitchFamily="34" charset="0"/>
            </a:endParaRPr>
          </a:p>
          <a:p>
            <a:pPr fontAlgn="auto">
              <a:spcBef>
                <a:spcPts val="0"/>
              </a:spcBef>
              <a:spcAft>
                <a:spcPts val="0"/>
              </a:spcAft>
              <a:defRPr/>
            </a:pPr>
            <a:endParaRPr lang="en-US" sz="300" dirty="0">
              <a:latin typeface="Calibri" pitchFamily="34" charset="0"/>
              <a:cs typeface="Calibri" pitchFamily="34" charset="0"/>
            </a:endParaRPr>
          </a:p>
          <a:p>
            <a:pPr fontAlgn="auto">
              <a:spcBef>
                <a:spcPts val="0"/>
              </a:spcBef>
              <a:spcAft>
                <a:spcPts val="0"/>
              </a:spcAft>
              <a:defRPr/>
            </a:pPr>
            <a:r>
              <a:rPr lang="en-US" sz="1200" dirty="0">
                <a:latin typeface="Calibri" pitchFamily="34" charset="0"/>
                <a:cs typeface="Calibri" pitchFamily="34" charset="0"/>
              </a:rPr>
              <a:t>Branding Statement</a:t>
            </a:r>
            <a:r>
              <a:rPr lang="en-US" sz="1200" b="1" dirty="0">
                <a:latin typeface="Calibri" pitchFamily="34" charset="0"/>
                <a:cs typeface="Calibri" pitchFamily="34" charset="0"/>
                <a:sym typeface="Symbol"/>
              </a:rPr>
              <a:t>                        </a:t>
            </a:r>
            <a:endParaRPr lang="en-US" sz="1200" dirty="0">
              <a:latin typeface="Calibri" pitchFamily="34" charset="0"/>
              <a:cs typeface="Calibri" pitchFamily="34" charset="0"/>
            </a:endParaRPr>
          </a:p>
          <a:p>
            <a:pPr fontAlgn="auto">
              <a:spcBef>
                <a:spcPts val="0"/>
              </a:spcBef>
              <a:spcAft>
                <a:spcPts val="0"/>
              </a:spcAft>
              <a:defRPr/>
            </a:pPr>
            <a:r>
              <a:rPr lang="en-US" sz="1200" dirty="0">
                <a:latin typeface="Calibri" pitchFamily="34" charset="0"/>
                <a:cs typeface="Calibri" pitchFamily="34" charset="0"/>
              </a:rPr>
              <a:t> (aka Career Summary)</a:t>
            </a:r>
          </a:p>
          <a:p>
            <a:pPr fontAlgn="auto">
              <a:spcBef>
                <a:spcPts val="0"/>
              </a:spcBef>
              <a:spcAft>
                <a:spcPts val="0"/>
              </a:spcAft>
              <a:defRPr/>
            </a:pPr>
            <a:endParaRPr lang="en-US" sz="400" dirty="0">
              <a:latin typeface="Calibri" pitchFamily="34" charset="0"/>
              <a:cs typeface="Calibri" pitchFamily="34" charset="0"/>
            </a:endParaRPr>
          </a:p>
          <a:p>
            <a:pPr fontAlgn="auto">
              <a:spcBef>
                <a:spcPts val="0"/>
              </a:spcBef>
              <a:spcAft>
                <a:spcPts val="0"/>
              </a:spcAft>
              <a:defRPr/>
            </a:pPr>
            <a:r>
              <a:rPr lang="en-US" sz="1200" b="1" u="sng" cap="all" dirty="0">
                <a:latin typeface="Calibri" pitchFamily="34" charset="0"/>
                <a:cs typeface="Calibri" pitchFamily="34" charset="0"/>
              </a:rPr>
              <a:t>Professional Experience</a:t>
            </a:r>
          </a:p>
          <a:p>
            <a:pPr fontAlgn="auto">
              <a:spcBef>
                <a:spcPts val="0"/>
              </a:spcBef>
              <a:spcAft>
                <a:spcPts val="0"/>
              </a:spcAft>
              <a:defRPr/>
            </a:pPr>
            <a:endParaRPr lang="en-US" sz="800" b="1" cap="all" dirty="0">
              <a:latin typeface="Calibri" pitchFamily="34" charset="0"/>
              <a:cs typeface="Calibri" pitchFamily="34" charset="0"/>
            </a:endParaRPr>
          </a:p>
          <a:p>
            <a:pPr fontAlgn="auto">
              <a:spcBef>
                <a:spcPts val="0"/>
              </a:spcBef>
              <a:spcAft>
                <a:spcPts val="0"/>
              </a:spcAft>
              <a:defRPr/>
            </a:pPr>
            <a:r>
              <a:rPr lang="en-US" sz="1200" dirty="0">
                <a:latin typeface="Calibri" pitchFamily="34" charset="0"/>
                <a:cs typeface="Calibri" pitchFamily="34" charset="0"/>
              </a:rPr>
              <a:t>Job Titles (3 jobs same company) </a:t>
            </a:r>
            <a:r>
              <a:rPr lang="en-US" sz="1200" b="1" dirty="0">
                <a:latin typeface="Calibri" pitchFamily="34" charset="0"/>
                <a:cs typeface="Calibri" pitchFamily="34" charset="0"/>
                <a:sym typeface="Symbol"/>
              </a:rPr>
              <a:t></a:t>
            </a:r>
            <a:endParaRPr lang="en-US" sz="1200" dirty="0">
              <a:latin typeface="Calibri" pitchFamily="34" charset="0"/>
              <a:cs typeface="Calibri" pitchFamily="34" charset="0"/>
            </a:endParaRPr>
          </a:p>
          <a:p>
            <a:pPr fontAlgn="auto">
              <a:spcBef>
                <a:spcPts val="0"/>
              </a:spcBef>
              <a:spcAft>
                <a:spcPts val="0"/>
              </a:spcAft>
              <a:defRPr/>
            </a:pPr>
            <a:endParaRPr lang="en-US" sz="300" dirty="0">
              <a:latin typeface="Calibri" pitchFamily="34" charset="0"/>
              <a:cs typeface="Calibri" pitchFamily="34" charset="0"/>
            </a:endParaRPr>
          </a:p>
          <a:p>
            <a:pPr fontAlgn="auto">
              <a:spcBef>
                <a:spcPts val="0"/>
              </a:spcBef>
              <a:spcAft>
                <a:spcPts val="0"/>
              </a:spcAft>
              <a:defRPr/>
            </a:pPr>
            <a:endParaRPr lang="en-US" sz="1200" dirty="0">
              <a:latin typeface="Calibri" pitchFamily="34" charset="0"/>
              <a:cs typeface="Calibri" pitchFamily="34" charset="0"/>
            </a:endParaRPr>
          </a:p>
          <a:p>
            <a:pPr fontAlgn="auto">
              <a:spcBef>
                <a:spcPts val="0"/>
              </a:spcBef>
              <a:spcAft>
                <a:spcPts val="0"/>
              </a:spcAft>
              <a:defRPr/>
            </a:pPr>
            <a:r>
              <a:rPr lang="en-US" sz="1200" dirty="0">
                <a:latin typeface="Calibri" pitchFamily="34" charset="0"/>
                <a:cs typeface="Calibri" pitchFamily="34" charset="0"/>
              </a:rPr>
              <a:t>Job Summary</a:t>
            </a:r>
            <a:r>
              <a:rPr lang="en-US" sz="1200" dirty="0">
                <a:latin typeface="Calibri" pitchFamily="34" charset="0"/>
                <a:cs typeface="Calibri" pitchFamily="34" charset="0"/>
                <a:sym typeface="Symbol"/>
              </a:rPr>
              <a:t>  (3 lines)</a:t>
            </a:r>
            <a:r>
              <a:rPr lang="en-US" sz="1200" b="1" dirty="0">
                <a:latin typeface="Calibri" pitchFamily="34" charset="0"/>
                <a:cs typeface="Calibri" pitchFamily="34" charset="0"/>
                <a:sym typeface="Symbol"/>
              </a:rPr>
              <a:t>                    </a:t>
            </a:r>
          </a:p>
          <a:p>
            <a:pPr fontAlgn="auto">
              <a:spcBef>
                <a:spcPts val="0"/>
              </a:spcBef>
              <a:spcAft>
                <a:spcPts val="0"/>
              </a:spcAft>
              <a:defRPr/>
            </a:pPr>
            <a:endParaRPr lang="en-US" sz="1200" b="1" dirty="0">
              <a:latin typeface="Calibri" pitchFamily="34" charset="0"/>
              <a:cs typeface="Calibri" pitchFamily="34" charset="0"/>
              <a:sym typeface="Symbol"/>
            </a:endParaRPr>
          </a:p>
          <a:p>
            <a:pPr fontAlgn="auto">
              <a:spcBef>
                <a:spcPts val="0"/>
              </a:spcBef>
              <a:spcAft>
                <a:spcPts val="0"/>
              </a:spcAft>
              <a:defRPr/>
            </a:pPr>
            <a:endParaRPr lang="en-US" sz="1200" dirty="0">
              <a:latin typeface="Calibri" pitchFamily="34" charset="0"/>
              <a:cs typeface="Calibri" pitchFamily="34" charset="0"/>
              <a:sym typeface="Symbol"/>
            </a:endParaRPr>
          </a:p>
          <a:p>
            <a:pPr fontAlgn="auto">
              <a:spcBef>
                <a:spcPts val="0"/>
              </a:spcBef>
              <a:spcAft>
                <a:spcPts val="0"/>
              </a:spcAft>
              <a:defRPr/>
            </a:pPr>
            <a:endParaRPr lang="en-US" sz="1200" dirty="0">
              <a:latin typeface="Calibri" pitchFamily="34" charset="0"/>
              <a:cs typeface="Calibri" pitchFamily="34" charset="0"/>
              <a:sym typeface="Symbol"/>
            </a:endParaRPr>
          </a:p>
          <a:p>
            <a:pPr fontAlgn="auto">
              <a:spcBef>
                <a:spcPts val="0"/>
              </a:spcBef>
              <a:spcAft>
                <a:spcPts val="0"/>
              </a:spcAft>
              <a:defRPr/>
            </a:pPr>
            <a:endParaRPr lang="en-US" sz="1200" dirty="0">
              <a:latin typeface="Calibri" pitchFamily="34" charset="0"/>
              <a:cs typeface="Calibri" pitchFamily="34" charset="0"/>
              <a:sym typeface="Symbol"/>
            </a:endParaRPr>
          </a:p>
          <a:p>
            <a:pPr fontAlgn="auto">
              <a:spcBef>
                <a:spcPts val="0"/>
              </a:spcBef>
              <a:spcAft>
                <a:spcPts val="0"/>
              </a:spcAft>
              <a:defRPr/>
            </a:pPr>
            <a:endParaRPr lang="en-US" sz="1200" dirty="0">
              <a:latin typeface="Calibri" pitchFamily="34" charset="0"/>
              <a:cs typeface="Calibri" pitchFamily="34" charset="0"/>
              <a:sym typeface="Symbol"/>
            </a:endParaRPr>
          </a:p>
          <a:p>
            <a:pPr fontAlgn="auto">
              <a:spcBef>
                <a:spcPts val="0"/>
              </a:spcBef>
              <a:spcAft>
                <a:spcPts val="0"/>
              </a:spcAft>
              <a:defRPr/>
            </a:pPr>
            <a:r>
              <a:rPr lang="en-US" sz="1200" dirty="0">
                <a:latin typeface="Calibri" pitchFamily="34" charset="0"/>
                <a:cs typeface="Calibri" pitchFamily="34" charset="0"/>
                <a:sym typeface="Symbol"/>
              </a:rPr>
              <a:t>Bullets: 2 Column Table                  </a:t>
            </a:r>
            <a:r>
              <a:rPr lang="en-US" sz="1200" b="1" dirty="0">
                <a:latin typeface="Calibri" pitchFamily="34" charset="0"/>
                <a:cs typeface="Calibri" pitchFamily="34" charset="0"/>
                <a:sym typeface="Symbol"/>
              </a:rPr>
              <a:t></a:t>
            </a:r>
          </a:p>
          <a:p>
            <a:pPr fontAlgn="auto">
              <a:spcBef>
                <a:spcPts val="0"/>
              </a:spcBef>
              <a:spcAft>
                <a:spcPts val="0"/>
              </a:spcAft>
              <a:defRPr/>
            </a:pPr>
            <a:r>
              <a:rPr lang="en-US" sz="1200" dirty="0">
                <a:latin typeface="Calibri" pitchFamily="34" charset="0"/>
                <a:cs typeface="Calibri" pitchFamily="34" charset="0"/>
                <a:sym typeface="Symbol"/>
              </a:rPr>
              <a:t>(</a:t>
            </a:r>
            <a:r>
              <a:rPr lang="en-US" sz="1200" b="1" u="sng" dirty="0">
                <a:latin typeface="Calibri" pitchFamily="34" charset="0"/>
                <a:cs typeface="Calibri" pitchFamily="34" charset="0"/>
                <a:sym typeface="Symbol"/>
              </a:rPr>
              <a:t>accomplishments</a:t>
            </a:r>
            <a:r>
              <a:rPr lang="en-US" sz="1200" dirty="0">
                <a:latin typeface="Calibri" pitchFamily="34" charset="0"/>
                <a:cs typeface="Calibri" pitchFamily="34" charset="0"/>
                <a:sym typeface="Symbol"/>
              </a:rPr>
              <a:t>, not duties)</a:t>
            </a:r>
          </a:p>
          <a:p>
            <a:pPr fontAlgn="auto">
              <a:spcBef>
                <a:spcPts val="0"/>
              </a:spcBef>
              <a:spcAft>
                <a:spcPts val="0"/>
              </a:spcAft>
              <a:defRPr/>
            </a:pPr>
            <a:endParaRPr lang="en-US" sz="1200" dirty="0">
              <a:latin typeface="Calibri" pitchFamily="34" charset="0"/>
              <a:cs typeface="Calibri" pitchFamily="34" charset="0"/>
              <a:sym typeface="Symbol"/>
            </a:endParaRPr>
          </a:p>
          <a:p>
            <a:pPr fontAlgn="auto">
              <a:spcBef>
                <a:spcPts val="0"/>
              </a:spcBef>
              <a:spcAft>
                <a:spcPts val="0"/>
              </a:spcAft>
              <a:defRPr/>
            </a:pPr>
            <a:endParaRPr lang="en-US" sz="1200" dirty="0">
              <a:latin typeface="Calibri" pitchFamily="34" charset="0"/>
              <a:cs typeface="Calibri" pitchFamily="34" charset="0"/>
              <a:sym typeface="Symbol"/>
            </a:endParaRPr>
          </a:p>
          <a:p>
            <a:pPr fontAlgn="auto">
              <a:spcBef>
                <a:spcPts val="0"/>
              </a:spcBef>
              <a:spcAft>
                <a:spcPts val="0"/>
              </a:spcAft>
              <a:defRPr/>
            </a:pPr>
            <a:endParaRPr lang="en-US" sz="1200" dirty="0">
              <a:latin typeface="Calibri" pitchFamily="34" charset="0"/>
              <a:cs typeface="Calibri" pitchFamily="34" charset="0"/>
              <a:sym typeface="Symbol"/>
            </a:endParaRPr>
          </a:p>
          <a:p>
            <a:pPr fontAlgn="auto">
              <a:spcBef>
                <a:spcPts val="0"/>
              </a:spcBef>
              <a:spcAft>
                <a:spcPts val="0"/>
              </a:spcAft>
              <a:defRPr/>
            </a:pPr>
            <a:endParaRPr lang="en-US" sz="1200" dirty="0">
              <a:latin typeface="Calibri" pitchFamily="34" charset="0"/>
              <a:cs typeface="Calibri" pitchFamily="34" charset="0"/>
            </a:endParaRPr>
          </a:p>
          <a:p>
            <a:pPr fontAlgn="auto">
              <a:spcBef>
                <a:spcPts val="0"/>
              </a:spcBef>
              <a:spcAft>
                <a:spcPts val="0"/>
              </a:spcAft>
              <a:defRPr/>
            </a:pPr>
            <a:r>
              <a:rPr lang="en-US" sz="1200" b="1" dirty="0">
                <a:latin typeface="Calibri" pitchFamily="34" charset="0"/>
                <a:cs typeface="Calibri" pitchFamily="34" charset="0"/>
              </a:rPr>
              <a:t>EDUCATION  </a:t>
            </a:r>
          </a:p>
          <a:p>
            <a:pPr fontAlgn="auto">
              <a:spcBef>
                <a:spcPts val="0"/>
              </a:spcBef>
              <a:spcAft>
                <a:spcPts val="0"/>
              </a:spcAft>
              <a:defRPr/>
            </a:pPr>
            <a:r>
              <a:rPr lang="en-US" sz="1200" dirty="0">
                <a:latin typeface="Calibri" pitchFamily="34" charset="0"/>
                <a:cs typeface="Calibri" pitchFamily="34" charset="0"/>
              </a:rPr>
              <a:t>Degrees split apart</a:t>
            </a:r>
          </a:p>
          <a:p>
            <a:pPr fontAlgn="auto">
              <a:spcBef>
                <a:spcPts val="0"/>
              </a:spcBef>
              <a:spcAft>
                <a:spcPts val="0"/>
              </a:spcAft>
              <a:defRPr/>
            </a:pPr>
            <a:r>
              <a:rPr lang="en-US" sz="1200" dirty="0">
                <a:latin typeface="Calibri" pitchFamily="34" charset="0"/>
                <a:cs typeface="Calibri" pitchFamily="34" charset="0"/>
              </a:rPr>
              <a:t>   Relevant coursework added       </a:t>
            </a:r>
            <a:r>
              <a:rPr lang="en-US" sz="1200" b="1" dirty="0">
                <a:latin typeface="Calibri" pitchFamily="34" charset="0"/>
                <a:cs typeface="Calibri" pitchFamily="34" charset="0"/>
                <a:sym typeface="Symbol"/>
              </a:rPr>
              <a:t> </a:t>
            </a:r>
            <a:endParaRPr lang="en-US" sz="1200" dirty="0">
              <a:latin typeface="Calibri" pitchFamily="34" charset="0"/>
              <a:cs typeface="Calibri" pitchFamily="34" charset="0"/>
            </a:endParaRPr>
          </a:p>
          <a:p>
            <a:pPr fontAlgn="auto">
              <a:spcBef>
                <a:spcPts val="0"/>
              </a:spcBef>
              <a:spcAft>
                <a:spcPts val="0"/>
              </a:spcAft>
              <a:defRPr/>
            </a:pPr>
            <a:endParaRPr lang="en-US" sz="500" dirty="0">
              <a:latin typeface="Calibri" pitchFamily="34" charset="0"/>
              <a:cs typeface="Calibri" pitchFamily="34" charset="0"/>
            </a:endParaRPr>
          </a:p>
          <a:p>
            <a:pPr fontAlgn="auto">
              <a:spcBef>
                <a:spcPts val="0"/>
              </a:spcBef>
              <a:spcAft>
                <a:spcPts val="0"/>
              </a:spcAft>
              <a:defRPr/>
            </a:pPr>
            <a:r>
              <a:rPr lang="en-US" sz="1200" dirty="0">
                <a:latin typeface="Calibri" pitchFamily="34" charset="0"/>
                <a:cs typeface="Calibri" pitchFamily="34" charset="0"/>
              </a:rPr>
              <a:t>   Independent Study added</a:t>
            </a:r>
            <a:r>
              <a:rPr lang="en-US" sz="1200" b="1" dirty="0">
                <a:latin typeface="Calibri" pitchFamily="34" charset="0"/>
                <a:cs typeface="Calibri" pitchFamily="34" charset="0"/>
                <a:sym typeface="Symbol"/>
              </a:rPr>
              <a:t>           </a:t>
            </a:r>
            <a:endParaRPr lang="en-US" sz="1200" dirty="0">
              <a:latin typeface="Calibri" pitchFamily="34" charset="0"/>
              <a:cs typeface="Calibri" pitchFamily="34" charset="0"/>
            </a:endParaRPr>
          </a:p>
          <a:p>
            <a:pPr fontAlgn="auto">
              <a:spcBef>
                <a:spcPts val="0"/>
              </a:spcBef>
              <a:spcAft>
                <a:spcPts val="0"/>
              </a:spcAft>
              <a:defRPr/>
            </a:pPr>
            <a:endParaRPr lang="en-US" sz="800" dirty="0">
              <a:latin typeface="Calibri" pitchFamily="34" charset="0"/>
              <a:cs typeface="Calibri" pitchFamily="34" charset="0"/>
            </a:endParaRPr>
          </a:p>
          <a:p>
            <a:pPr fontAlgn="auto">
              <a:spcBef>
                <a:spcPts val="0"/>
              </a:spcBef>
              <a:spcAft>
                <a:spcPts val="0"/>
              </a:spcAft>
              <a:defRPr/>
            </a:pPr>
            <a:endParaRPr lang="en-US" sz="800" dirty="0">
              <a:latin typeface="Calibri" pitchFamily="34" charset="0"/>
              <a:cs typeface="Calibri" pitchFamily="34" charset="0"/>
            </a:endParaRPr>
          </a:p>
          <a:p>
            <a:pPr fontAlgn="auto">
              <a:spcBef>
                <a:spcPts val="0"/>
              </a:spcBef>
              <a:spcAft>
                <a:spcPts val="0"/>
              </a:spcAft>
              <a:defRPr/>
            </a:pPr>
            <a:r>
              <a:rPr lang="en-US" sz="1200" dirty="0">
                <a:latin typeface="Calibri" pitchFamily="34" charset="0"/>
                <a:cs typeface="Calibri" pitchFamily="34" charset="0"/>
              </a:rPr>
              <a:t>Bachelors Degree    </a:t>
            </a:r>
            <a:r>
              <a:rPr lang="en-US" sz="1200" b="1" dirty="0">
                <a:latin typeface="Calibri" pitchFamily="34" charset="0"/>
                <a:cs typeface="Calibri" pitchFamily="34" charset="0"/>
                <a:sym typeface="Symbol"/>
              </a:rPr>
              <a:t>                         </a:t>
            </a:r>
            <a:endParaRPr lang="en-US" sz="1200" dirty="0">
              <a:latin typeface="Calibri" pitchFamily="34" charset="0"/>
              <a:cs typeface="Calibri" pitchFamily="34" charset="0"/>
            </a:endParaRPr>
          </a:p>
          <a:p>
            <a:pPr fontAlgn="auto">
              <a:spcBef>
                <a:spcPts val="0"/>
              </a:spcBef>
              <a:spcAft>
                <a:spcPts val="0"/>
              </a:spcAft>
              <a:defRPr/>
            </a:pPr>
            <a:r>
              <a:rPr lang="en-US" sz="1200" b="1" dirty="0">
                <a:solidFill>
                  <a:srgbClr val="820000"/>
                </a:solidFill>
                <a:latin typeface="Calibri" pitchFamily="34" charset="0"/>
                <a:cs typeface="Calibri" pitchFamily="34" charset="0"/>
              </a:rPr>
              <a:t>   Internship added</a:t>
            </a:r>
            <a:r>
              <a:rPr lang="en-US" sz="1200" b="1" dirty="0">
                <a:latin typeface="Calibri" pitchFamily="34" charset="0"/>
                <a:cs typeface="Calibri" pitchFamily="34" charset="0"/>
                <a:sym typeface="Symbol"/>
              </a:rPr>
              <a:t>                          </a:t>
            </a:r>
            <a:endParaRPr lang="en-US" sz="1200" dirty="0">
              <a:latin typeface="Calibri" pitchFamily="34" charset="0"/>
              <a:cs typeface="Calibri" pitchFamily="34" charset="0"/>
            </a:endParaRPr>
          </a:p>
          <a:p>
            <a:pPr fontAlgn="auto">
              <a:spcBef>
                <a:spcPts val="0"/>
              </a:spcBef>
              <a:spcAft>
                <a:spcPts val="0"/>
              </a:spcAft>
              <a:defRPr/>
            </a:pPr>
            <a:endParaRPr lang="en-US" sz="1200" b="1" u="sng" dirty="0">
              <a:latin typeface="Calibri" pitchFamily="34" charset="0"/>
              <a:cs typeface="Calibri" pitchFamily="34" charset="0"/>
            </a:endParaRPr>
          </a:p>
          <a:p>
            <a:pPr fontAlgn="auto">
              <a:spcBef>
                <a:spcPts val="0"/>
              </a:spcBef>
              <a:spcAft>
                <a:spcPts val="0"/>
              </a:spcAft>
              <a:defRPr/>
            </a:pPr>
            <a:endParaRPr lang="en-US" sz="300" b="1" u="sng" dirty="0">
              <a:latin typeface="Calibri" pitchFamily="34" charset="0"/>
              <a:cs typeface="Calibri" pitchFamily="34" charset="0"/>
            </a:endParaRPr>
          </a:p>
          <a:p>
            <a:pPr fontAlgn="auto">
              <a:spcBef>
                <a:spcPts val="0"/>
              </a:spcBef>
              <a:spcAft>
                <a:spcPts val="0"/>
              </a:spcAft>
              <a:defRPr/>
            </a:pPr>
            <a:r>
              <a:rPr lang="en-US" sz="1200" b="1" u="sng" dirty="0">
                <a:latin typeface="Calibri" pitchFamily="34" charset="0"/>
                <a:cs typeface="Calibri" pitchFamily="34" charset="0"/>
              </a:rPr>
              <a:t>TECHNICAL SKILLS &amp; CLUB</a:t>
            </a:r>
          </a:p>
          <a:p>
            <a:pPr fontAlgn="auto">
              <a:spcBef>
                <a:spcPts val="0"/>
              </a:spcBef>
              <a:spcAft>
                <a:spcPts val="0"/>
              </a:spcAft>
              <a:defRPr/>
            </a:pPr>
            <a:r>
              <a:rPr lang="en-US" sz="1200" b="1" u="sng" dirty="0">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2" y="553122"/>
            <a:ext cx="4307402" cy="579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579" y="457200"/>
            <a:ext cx="4451622" cy="589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135829"/>
            <a:ext cx="6705600" cy="369332"/>
          </a:xfrm>
          <a:prstGeom prst="rect">
            <a:avLst/>
          </a:prstGeom>
          <a:noFill/>
        </p:spPr>
        <p:txBody>
          <a:bodyPr wrap="square" rtlCol="0">
            <a:spAutoFit/>
          </a:bodyPr>
          <a:lstStyle/>
          <a:p>
            <a:r>
              <a:rPr lang="en-US" dirty="0" smtClean="0"/>
              <a:t>EXAMPLES OF ENTRY LEVEL CUSTOMIZED RESUMES</a:t>
            </a:r>
            <a:endParaRPr lang="en-US" dirty="0"/>
          </a:p>
        </p:txBody>
      </p:sp>
    </p:spTree>
    <p:extLst>
      <p:ext uri="{BB962C8B-B14F-4D97-AF65-F5344CB8AC3E}">
        <p14:creationId xmlns:p14="http://schemas.microsoft.com/office/powerpoint/2010/main" val="3367531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3" cstate="print"/>
          <a:srcRect l="21094" t="28125" r="18750" b="7292"/>
          <a:stretch>
            <a:fillRect/>
          </a:stretch>
        </p:blipFill>
        <p:spPr bwMode="auto">
          <a:xfrm>
            <a:off x="2819400" y="304800"/>
            <a:ext cx="5867400" cy="6019800"/>
          </a:xfrm>
          <a:prstGeom prst="rect">
            <a:avLst/>
          </a:prstGeom>
          <a:noFill/>
          <a:ln w="9525">
            <a:noFill/>
            <a:miter lim="800000"/>
            <a:headEnd/>
            <a:tailEnd/>
          </a:ln>
        </p:spPr>
      </p:pic>
      <p:sp>
        <p:nvSpPr>
          <p:cNvPr id="3" name="TextBox 2"/>
          <p:cNvSpPr txBox="1"/>
          <p:nvPr/>
        </p:nvSpPr>
        <p:spPr>
          <a:xfrm>
            <a:off x="228600" y="1447800"/>
            <a:ext cx="2286000" cy="4370427"/>
          </a:xfrm>
          <a:prstGeom prst="rect">
            <a:avLst/>
          </a:prstGeom>
          <a:noFill/>
        </p:spPr>
        <p:txBody>
          <a:bodyPr wrap="square" rtlCol="0">
            <a:spAutoFit/>
          </a:bodyPr>
          <a:lstStyle/>
          <a:p>
            <a:pPr algn="r"/>
            <a:r>
              <a:rPr lang="en-US" sz="1400" dirty="0" smtClean="0">
                <a:latin typeface="Arial" pitchFamily="34" charset="0"/>
                <a:cs typeface="Arial" pitchFamily="34" charset="0"/>
              </a:rPr>
              <a:t>Headline in Small Caps</a:t>
            </a:r>
            <a:r>
              <a:rPr lang="en-US" sz="1400" dirty="0" smtClean="0">
                <a:latin typeface="Arial" pitchFamily="34" charset="0"/>
                <a:cs typeface="Arial" pitchFamily="34" charset="0"/>
                <a:sym typeface="Wingdings"/>
              </a:rPr>
              <a:t></a:t>
            </a: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Career Statement </a:t>
            </a:r>
            <a:r>
              <a:rPr lang="en-US" sz="1400" dirty="0" smtClean="0">
                <a:latin typeface="Arial" pitchFamily="34" charset="0"/>
                <a:cs typeface="Arial" pitchFamily="34" charset="0"/>
                <a:sym typeface="Wingdings"/>
              </a:rPr>
              <a:t></a:t>
            </a:r>
          </a:p>
          <a:p>
            <a:pPr algn="r"/>
            <a:r>
              <a:rPr lang="en-US" sz="1400" dirty="0" smtClean="0">
                <a:latin typeface="Arial" pitchFamily="34" charset="0"/>
                <a:cs typeface="Arial" pitchFamily="34" charset="0"/>
                <a:sym typeface="Wingdings"/>
              </a:rPr>
              <a:t>In a </a:t>
            </a:r>
            <a:r>
              <a:rPr lang="en-US" sz="1400" dirty="0" smtClean="0">
                <a:latin typeface="Arial" pitchFamily="34" charset="0"/>
                <a:cs typeface="Arial" pitchFamily="34" charset="0"/>
              </a:rPr>
              <a:t>shadowed box</a:t>
            </a:r>
          </a:p>
          <a:p>
            <a:pPr algn="r"/>
            <a:endParaRPr lang="en-US" sz="1000" dirty="0" smtClean="0">
              <a:latin typeface="Arial" pitchFamily="34" charset="0"/>
              <a:cs typeface="Arial" pitchFamily="34" charset="0"/>
            </a:endParaRPr>
          </a:p>
          <a:p>
            <a:pPr algn="r"/>
            <a:r>
              <a:rPr lang="en-US" sz="1400" dirty="0" smtClean="0">
                <a:latin typeface="Arial" pitchFamily="34" charset="0"/>
                <a:cs typeface="Arial" pitchFamily="34" charset="0"/>
              </a:rPr>
              <a:t>3-Line Career Summary</a:t>
            </a:r>
            <a:r>
              <a:rPr lang="en-US" sz="1400" dirty="0" smtClean="0">
                <a:latin typeface="Arial" pitchFamily="34" charset="0"/>
                <a:cs typeface="Arial" pitchFamily="34" charset="0"/>
                <a:sym typeface="Wingdings"/>
              </a:rPr>
              <a:t></a:t>
            </a: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10 Key Skills</a:t>
            </a:r>
            <a:r>
              <a:rPr lang="en-US" sz="1400" dirty="0" smtClean="0">
                <a:latin typeface="Arial" pitchFamily="34" charset="0"/>
                <a:cs typeface="Arial" pitchFamily="34" charset="0"/>
                <a:sym typeface="Wingdings"/>
              </a:rPr>
              <a:t></a:t>
            </a:r>
            <a:r>
              <a:rPr lang="en-US" sz="1400" dirty="0" smtClean="0">
                <a:latin typeface="Arial" pitchFamily="34" charset="0"/>
                <a:cs typeface="Arial" pitchFamily="34" charset="0"/>
              </a:rPr>
              <a:t> </a:t>
            </a: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Highlights Section</a:t>
            </a:r>
            <a:r>
              <a:rPr lang="en-US" sz="1400" dirty="0" smtClean="0">
                <a:latin typeface="Arial" pitchFamily="34" charset="0"/>
                <a:cs typeface="Arial" pitchFamily="34" charset="0"/>
                <a:sym typeface="Wingdings"/>
              </a:rPr>
              <a:t></a:t>
            </a: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Testimonial</a:t>
            </a:r>
            <a:r>
              <a:rPr lang="en-US" sz="1400" dirty="0" smtClean="0">
                <a:latin typeface="Arial" pitchFamily="34" charset="0"/>
                <a:cs typeface="Arial" pitchFamily="34" charset="0"/>
                <a:sym typeface="Wingdings"/>
              </a:rPr>
              <a:t></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447800"/>
          </a:xfrm>
        </p:spPr>
        <p:txBody>
          <a:bodyPr anchor="t">
            <a:normAutofit/>
          </a:bodyPr>
          <a:lstStyle/>
          <a:p>
            <a:pPr lvl="0"/>
            <a:r>
              <a:rPr lang="en-US" sz="2700" dirty="0" smtClean="0">
                <a:solidFill>
                  <a:schemeClr val="bg1"/>
                </a:solidFill>
                <a:latin typeface="+mn-lt"/>
                <a:cs typeface="Calibri" pitchFamily="34" charset="0"/>
              </a:rPr>
              <a:t>Be</a:t>
            </a:r>
            <a:r>
              <a:rPr lang="en-US" sz="3100" dirty="0" smtClean="0">
                <a:solidFill>
                  <a:schemeClr val="bg1"/>
                </a:solidFill>
              </a:rPr>
              <a:t> </a:t>
            </a:r>
            <a:r>
              <a:rPr lang="en-US" sz="4400" cap="small" dirty="0" smtClean="0">
                <a:solidFill>
                  <a:schemeClr val="bg2">
                    <a:lumMod val="40000"/>
                    <a:lumOff val="60000"/>
                  </a:schemeClr>
                </a:solidFill>
                <a:effectLst>
                  <a:outerShdw blurRad="38100" dist="38100" dir="2700000" algn="tl">
                    <a:srgbClr val="000000">
                      <a:alpha val="43137"/>
                    </a:srgbClr>
                  </a:outerShdw>
                </a:effectLst>
                <a:latin typeface="Broadway" pitchFamily="82" charset="0"/>
              </a:rPr>
              <a:t>One of A Kind</a:t>
            </a:r>
            <a:r>
              <a:rPr lang="en-US" sz="4000" cap="small" dirty="0" smtClean="0">
                <a:solidFill>
                  <a:schemeClr val="bg2">
                    <a:lumMod val="40000"/>
                    <a:lumOff val="60000"/>
                  </a:schemeClr>
                </a:solidFill>
                <a:effectLst>
                  <a:outerShdw blurRad="38100" dist="38100" dir="2700000" algn="tl">
                    <a:srgbClr val="000000">
                      <a:alpha val="43137"/>
                    </a:srgbClr>
                  </a:outerShdw>
                </a:effectLst>
                <a:latin typeface="Broadway" pitchFamily="82" charset="0"/>
              </a:rPr>
              <a:t>,</a:t>
            </a:r>
            <a:r>
              <a:rPr lang="en-US" sz="3100" cap="small" dirty="0" smtClean="0">
                <a:solidFill>
                  <a:schemeClr val="bg2">
                    <a:lumMod val="40000"/>
                    <a:lumOff val="60000"/>
                  </a:schemeClr>
                </a:solidFill>
                <a:latin typeface="Broadway" pitchFamily="82" charset="0"/>
              </a:rPr>
              <a:t/>
            </a:r>
            <a:br>
              <a:rPr lang="en-US" sz="3100" cap="small" dirty="0" smtClean="0">
                <a:solidFill>
                  <a:schemeClr val="bg2">
                    <a:lumMod val="40000"/>
                    <a:lumOff val="60000"/>
                  </a:schemeClr>
                </a:solidFill>
                <a:latin typeface="Broadway" pitchFamily="82" charset="0"/>
              </a:rPr>
            </a:br>
            <a:r>
              <a:rPr lang="en-US" sz="3100" cap="small" dirty="0" smtClean="0">
                <a:solidFill>
                  <a:schemeClr val="bg2">
                    <a:lumMod val="40000"/>
                    <a:lumOff val="60000"/>
                  </a:schemeClr>
                </a:solidFill>
                <a:latin typeface="Broadway" pitchFamily="82" charset="0"/>
              </a:rPr>
              <a:t>  </a:t>
            </a:r>
            <a:r>
              <a:rPr lang="en-US" sz="2200" cap="small" dirty="0" smtClean="0">
                <a:solidFill>
                  <a:schemeClr val="bg1"/>
                </a:solidFill>
                <a:latin typeface="Calibri" pitchFamily="34" charset="0"/>
                <a:cs typeface="Calibri" pitchFamily="34" charset="0"/>
              </a:rPr>
              <a:t>…</a:t>
            </a:r>
            <a:r>
              <a:rPr lang="en-US" sz="3100" cap="small" dirty="0" smtClean="0">
                <a:solidFill>
                  <a:schemeClr val="bg2">
                    <a:lumMod val="40000"/>
                    <a:lumOff val="60000"/>
                  </a:schemeClr>
                </a:solidFill>
                <a:latin typeface="Broadway" pitchFamily="82" charset="0"/>
              </a:rPr>
              <a:t> </a:t>
            </a:r>
            <a:r>
              <a:rPr lang="en-US" sz="2200" dirty="0" smtClean="0">
                <a:solidFill>
                  <a:schemeClr val="bg1"/>
                </a:solidFill>
                <a:latin typeface="+mn-lt"/>
                <a:cs typeface="Calibri" pitchFamily="34" charset="0"/>
              </a:rPr>
              <a:t>not  one in a million</a:t>
            </a:r>
            <a:r>
              <a:rPr lang="en-US" sz="2200" b="1" dirty="0" smtClean="0">
                <a:solidFill>
                  <a:schemeClr val="bg1"/>
                </a:solidFill>
                <a:latin typeface="Calibri" pitchFamily="34" charset="0"/>
                <a:cs typeface="Calibri" pitchFamily="34" charset="0"/>
              </a:rPr>
              <a:t>.</a:t>
            </a:r>
            <a:endParaRPr lang="en-US" sz="2200" b="1" dirty="0">
              <a:solidFill>
                <a:schemeClr val="bg1"/>
              </a:solidFill>
              <a:latin typeface="Calibri" pitchFamily="34" charset="0"/>
              <a:cs typeface="Calibri" pitchFamily="34" charset="0"/>
            </a:endParaRPr>
          </a:p>
        </p:txBody>
      </p:sp>
      <p:sp>
        <p:nvSpPr>
          <p:cNvPr id="5" name="TextBox 4"/>
          <p:cNvSpPr txBox="1"/>
          <p:nvPr/>
        </p:nvSpPr>
        <p:spPr>
          <a:xfrm>
            <a:off x="304800" y="5410200"/>
            <a:ext cx="8382000" cy="923330"/>
          </a:xfrm>
          <a:prstGeom prst="rect">
            <a:avLst/>
          </a:prstGeom>
          <a:noFill/>
        </p:spPr>
        <p:txBody>
          <a:bodyPr wrap="square" rtlCol="0">
            <a:spAutoFit/>
          </a:bodyPr>
          <a:lstStyle/>
          <a:p>
            <a:pPr algn="ctr"/>
            <a:r>
              <a:rPr lang="en-US" b="1" dirty="0" smtClean="0">
                <a:solidFill>
                  <a:schemeClr val="tx2">
                    <a:lumMod val="50000"/>
                  </a:schemeClr>
                </a:solidFill>
                <a:latin typeface="Calibri" pitchFamily="34" charset="0"/>
                <a:cs typeface="Calibri" pitchFamily="34" charset="0"/>
              </a:rPr>
              <a:t>Wait a day to proofread, grammar and spell-check it again with fresh eyes.</a:t>
            </a:r>
          </a:p>
          <a:p>
            <a:pPr algn="ctr"/>
            <a:r>
              <a:rPr lang="en-US" b="1" dirty="0" smtClean="0">
                <a:solidFill>
                  <a:schemeClr val="tx2">
                    <a:lumMod val="50000"/>
                  </a:schemeClr>
                </a:solidFill>
                <a:latin typeface="Calibri" pitchFamily="34" charset="0"/>
                <a:cs typeface="Calibri" pitchFamily="34" charset="0"/>
              </a:rPr>
              <a:t>Use same font, letterhead, and resume paper for all career documents. </a:t>
            </a:r>
          </a:p>
          <a:p>
            <a:pPr algn="ctr"/>
            <a:r>
              <a:rPr lang="en-US" b="1" dirty="0" smtClean="0">
                <a:solidFill>
                  <a:schemeClr val="tx2">
                    <a:lumMod val="50000"/>
                  </a:schemeClr>
                </a:solidFill>
                <a:latin typeface="Calibri" pitchFamily="34" charset="0"/>
                <a:cs typeface="Calibri" pitchFamily="34" charset="0"/>
              </a:rPr>
              <a:t>Their is no room for even won spelling or grammer error.  </a:t>
            </a:r>
            <a:r>
              <a:rPr lang="en-US" b="1" i="1" dirty="0" smtClean="0">
                <a:solidFill>
                  <a:schemeClr val="tx2">
                    <a:lumMod val="50000"/>
                  </a:schemeClr>
                </a:solidFill>
                <a:latin typeface="Calibri" pitchFamily="34" charset="0"/>
                <a:cs typeface="Calibri" pitchFamily="34" charset="0"/>
              </a:rPr>
              <a:t>(gotcha!)</a:t>
            </a:r>
            <a:endParaRPr lang="en-US" b="1" dirty="0">
              <a:solidFill>
                <a:schemeClr val="tx2">
                  <a:lumMod val="50000"/>
                </a:schemeClr>
              </a:solidFill>
              <a:latin typeface="Calibri" pitchFamily="34" charset="0"/>
              <a:cs typeface="Calibri" pitchFamily="34" charset="0"/>
            </a:endParaRPr>
          </a:p>
        </p:txBody>
      </p:sp>
      <p:pic>
        <p:nvPicPr>
          <p:cNvPr id="5122" name="Picture 2" descr="http://publicspeakingsuperpowers.com/superheroes/wp-content/uploads/2010/08/public-speaking.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133600"/>
            <a:ext cx="3276600" cy="3152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55" t="29742" r="12780" b="8259"/>
          <a:stretch/>
        </p:blipFill>
        <p:spPr bwMode="auto">
          <a:xfrm>
            <a:off x="81455" y="173420"/>
            <a:ext cx="4953000" cy="591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ultiply 1"/>
          <p:cNvSpPr/>
          <p:nvPr/>
        </p:nvSpPr>
        <p:spPr>
          <a:xfrm>
            <a:off x="1186355" y="1066800"/>
            <a:ext cx="2743200" cy="377321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4343400" y="1524000"/>
            <a:ext cx="1752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660737"/>
            <a:ext cx="2362200" cy="2031325"/>
          </a:xfrm>
          <a:prstGeom prst="rect">
            <a:avLst/>
          </a:prstGeom>
          <a:noFill/>
          <a:ln>
            <a:solidFill>
              <a:schemeClr val="accent1">
                <a:lumMod val="60000"/>
                <a:lumOff val="40000"/>
              </a:schemeClr>
            </a:solidFill>
          </a:ln>
        </p:spPr>
        <p:txBody>
          <a:bodyPr wrap="square" rtlCol="0">
            <a:spAutoFit/>
          </a:bodyPr>
          <a:lstStyle/>
          <a:p>
            <a:r>
              <a:rPr lang="en-US" dirty="0" smtClean="0"/>
              <a:t>Obviously your objective is to get a job or find a full time job or find a career….it is not necessary to tell an employer</a:t>
            </a:r>
            <a:endParaRPr lang="en-US" dirty="0"/>
          </a:p>
        </p:txBody>
      </p:sp>
      <p:cxnSp>
        <p:nvCxnSpPr>
          <p:cNvPr id="12" name="Straight Arrow Connector 11"/>
          <p:cNvCxnSpPr/>
          <p:nvPr/>
        </p:nvCxnSpPr>
        <p:spPr>
          <a:xfrm>
            <a:off x="4343400" y="2743200"/>
            <a:ext cx="1382110" cy="386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7400" y="2936327"/>
            <a:ext cx="2827283" cy="1754326"/>
          </a:xfrm>
          <a:prstGeom prst="rect">
            <a:avLst/>
          </a:prstGeom>
          <a:noFill/>
          <a:ln>
            <a:solidFill>
              <a:schemeClr val="accent1">
                <a:lumMod val="60000"/>
                <a:lumOff val="40000"/>
              </a:schemeClr>
            </a:solidFill>
          </a:ln>
        </p:spPr>
        <p:txBody>
          <a:bodyPr wrap="square" rtlCol="0">
            <a:spAutoFit/>
          </a:bodyPr>
          <a:lstStyle/>
          <a:p>
            <a:r>
              <a:rPr lang="en-US" dirty="0" smtClean="0"/>
              <a:t>No need to summarize your “qualifications”…instead you list applicable skills FOR THE JOB YOU ARE APPLYING FOR</a:t>
            </a:r>
            <a:endParaRPr lang="en-US" dirty="0"/>
          </a:p>
        </p:txBody>
      </p:sp>
      <p:cxnSp>
        <p:nvCxnSpPr>
          <p:cNvPr id="16" name="Straight Arrow Connector 15"/>
          <p:cNvCxnSpPr/>
          <p:nvPr/>
        </p:nvCxnSpPr>
        <p:spPr>
          <a:xfrm>
            <a:off x="3238500" y="4646886"/>
            <a:ext cx="1382110" cy="386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00600" y="4866700"/>
            <a:ext cx="3886200" cy="1477328"/>
          </a:xfrm>
          <a:prstGeom prst="rect">
            <a:avLst/>
          </a:prstGeom>
          <a:noFill/>
          <a:ln>
            <a:solidFill>
              <a:schemeClr val="accent1">
                <a:lumMod val="60000"/>
                <a:lumOff val="40000"/>
              </a:schemeClr>
            </a:solidFill>
          </a:ln>
        </p:spPr>
        <p:txBody>
          <a:bodyPr wrap="square" rtlCol="0">
            <a:spAutoFit/>
          </a:bodyPr>
          <a:lstStyle/>
          <a:p>
            <a:r>
              <a:rPr lang="en-US" dirty="0" smtClean="0"/>
              <a:t>Boring…. And too much information that doesn’t matter….if a class or something you did is applicable to the job – you will list it under skills or in a way that gets noticed!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127" t="22917" r="13784" b="8836"/>
          <a:stretch/>
        </p:blipFill>
        <p:spPr bwMode="auto">
          <a:xfrm>
            <a:off x="141515" y="206265"/>
            <a:ext cx="4201885" cy="584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ultiply 1"/>
          <p:cNvSpPr/>
          <p:nvPr/>
        </p:nvSpPr>
        <p:spPr>
          <a:xfrm>
            <a:off x="1186355" y="1066800"/>
            <a:ext cx="2743200" cy="377321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343400" y="1524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457201"/>
            <a:ext cx="3276600" cy="1477328"/>
          </a:xfrm>
          <a:prstGeom prst="rect">
            <a:avLst/>
          </a:prstGeom>
          <a:noFill/>
          <a:ln>
            <a:solidFill>
              <a:schemeClr val="accent1">
                <a:lumMod val="60000"/>
                <a:lumOff val="40000"/>
              </a:schemeClr>
            </a:solidFill>
          </a:ln>
        </p:spPr>
        <p:txBody>
          <a:bodyPr wrap="square" rtlCol="0">
            <a:spAutoFit/>
          </a:bodyPr>
          <a:lstStyle/>
          <a:p>
            <a:r>
              <a:rPr lang="en-US" dirty="0" smtClean="0"/>
              <a:t>Employment and volunteer work should highlight what you have done that meets the needs of the job you are applying for</a:t>
            </a:r>
            <a:endParaRPr lang="en-US" dirty="0"/>
          </a:p>
        </p:txBody>
      </p:sp>
      <p:cxnSp>
        <p:nvCxnSpPr>
          <p:cNvPr id="12" name="Straight Arrow Connector 11"/>
          <p:cNvCxnSpPr/>
          <p:nvPr/>
        </p:nvCxnSpPr>
        <p:spPr>
          <a:xfrm flipV="1">
            <a:off x="3929555" y="3094532"/>
            <a:ext cx="947245" cy="34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1" y="2078870"/>
            <a:ext cx="3478924" cy="2308324"/>
          </a:xfrm>
          <a:prstGeom prst="rect">
            <a:avLst/>
          </a:prstGeom>
          <a:noFill/>
          <a:ln>
            <a:solidFill>
              <a:schemeClr val="accent1">
                <a:lumMod val="60000"/>
                <a:lumOff val="40000"/>
              </a:schemeClr>
            </a:solidFill>
          </a:ln>
        </p:spPr>
        <p:txBody>
          <a:bodyPr wrap="square" rtlCol="0">
            <a:spAutoFit/>
          </a:bodyPr>
          <a:lstStyle/>
          <a:p>
            <a:r>
              <a:rPr lang="en-US" dirty="0" smtClean="0"/>
              <a:t>You activities and personal interests/achievements don’t really matter to an employer….unless they meet the employer’s needs and that can be listed under skills or highlighted in a headline or another means to get noticed.</a:t>
            </a:r>
            <a:endParaRPr lang="en-US" dirty="0"/>
          </a:p>
        </p:txBody>
      </p:sp>
      <p:cxnSp>
        <p:nvCxnSpPr>
          <p:cNvPr id="16" name="Straight Arrow Connector 15"/>
          <p:cNvCxnSpPr/>
          <p:nvPr/>
        </p:nvCxnSpPr>
        <p:spPr>
          <a:xfrm>
            <a:off x="4114800" y="5033141"/>
            <a:ext cx="5058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00600" y="4866700"/>
            <a:ext cx="3886200" cy="1477328"/>
          </a:xfrm>
          <a:prstGeom prst="rect">
            <a:avLst/>
          </a:prstGeom>
          <a:noFill/>
          <a:ln>
            <a:solidFill>
              <a:schemeClr val="accent1">
                <a:lumMod val="60000"/>
                <a:lumOff val="40000"/>
              </a:schemeClr>
            </a:solidFill>
          </a:ln>
        </p:spPr>
        <p:txBody>
          <a:bodyPr wrap="square" rtlCol="0">
            <a:spAutoFit/>
          </a:bodyPr>
          <a:lstStyle/>
          <a:p>
            <a:r>
              <a:rPr lang="en-US" dirty="0" smtClean="0"/>
              <a:t>This does not go last but first and should be in a table format; bulleted with key words THAT RELATE TO THE JOB YOU ARE APPLYING FOR</a:t>
            </a:r>
            <a:endParaRPr lang="en-US" dirty="0"/>
          </a:p>
        </p:txBody>
      </p:sp>
    </p:spTree>
    <p:extLst>
      <p:ext uri="{BB962C8B-B14F-4D97-AF65-F5344CB8AC3E}">
        <p14:creationId xmlns:p14="http://schemas.microsoft.com/office/powerpoint/2010/main" val="131272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971800"/>
            <a:ext cx="8763000" cy="3124200"/>
          </a:xfrm>
        </p:spPr>
        <p:txBody>
          <a:bodyPr>
            <a:normAutofit/>
          </a:bodyPr>
          <a:lstStyle/>
          <a:p>
            <a:endParaRPr lang="en-US" dirty="0" smtClean="0"/>
          </a:p>
          <a:p>
            <a:endParaRPr lang="en-US" sz="1800" dirty="0" smtClean="0">
              <a:solidFill>
                <a:srgbClr val="760000"/>
              </a:solidFill>
            </a:endParaRPr>
          </a:p>
          <a:p>
            <a:endParaRPr lang="en-US" sz="1800" dirty="0">
              <a:solidFill>
                <a:srgbClr val="760000"/>
              </a:solidFill>
            </a:endParaRPr>
          </a:p>
          <a:p>
            <a:r>
              <a:rPr lang="en-US" sz="1800" dirty="0" smtClean="0">
                <a:solidFill>
                  <a:srgbClr val="760000"/>
                </a:solidFill>
              </a:rPr>
              <a:t>Be </a:t>
            </a:r>
            <a:r>
              <a:rPr lang="en-US" sz="2800" dirty="0" smtClean="0">
                <a:solidFill>
                  <a:schemeClr val="tx1"/>
                </a:solidFill>
              </a:rPr>
              <a:t>       of a kind</a:t>
            </a:r>
          </a:p>
          <a:p>
            <a:endParaRPr lang="en-US" sz="1200" dirty="0" smtClean="0">
              <a:solidFill>
                <a:schemeClr val="tx1"/>
              </a:solidFill>
            </a:endParaRPr>
          </a:p>
        </p:txBody>
      </p:sp>
      <p:sp>
        <p:nvSpPr>
          <p:cNvPr id="2" name="Title 1"/>
          <p:cNvSpPr>
            <a:spLocks noGrp="1"/>
          </p:cNvSpPr>
          <p:nvPr>
            <p:ph type="ctrTitle"/>
          </p:nvPr>
        </p:nvSpPr>
        <p:spPr>
          <a:xfrm>
            <a:off x="304800" y="609600"/>
            <a:ext cx="8458200" cy="1143000"/>
          </a:xfrm>
        </p:spPr>
        <p:txBody>
          <a:bodyPr anchor="ctr">
            <a:normAutofit/>
          </a:bodyPr>
          <a:lstStyle/>
          <a:p>
            <a:r>
              <a:rPr lang="en-US" sz="4000" b="1" cap="all" dirty="0" smtClean="0">
                <a:ln w="12700">
                  <a:solidFill>
                    <a:schemeClr val="tx2">
                      <a:satMod val="155000"/>
                    </a:schemeClr>
                  </a:solidFill>
                  <a:prstDash val="solid"/>
                </a:ln>
                <a:solidFill>
                  <a:srgbClr val="990033"/>
                </a:solidFill>
              </a:rPr>
              <a:t>Tailor </a:t>
            </a:r>
            <a:r>
              <a:rPr lang="en-US" sz="2400" b="1" dirty="0" smtClean="0">
                <a:ln w="12700">
                  <a:solidFill>
                    <a:schemeClr val="tx2">
                      <a:satMod val="155000"/>
                    </a:schemeClr>
                  </a:solidFill>
                  <a:prstDash val="solid"/>
                </a:ln>
                <a:solidFill>
                  <a:srgbClr val="990033"/>
                </a:solidFill>
              </a:rPr>
              <a:t>your</a:t>
            </a:r>
            <a:r>
              <a:rPr lang="en-US" b="1" dirty="0" smtClean="0">
                <a:ln w="12700">
                  <a:solidFill>
                    <a:schemeClr val="tx2">
                      <a:satMod val="155000"/>
                    </a:schemeClr>
                  </a:solidFill>
                  <a:prstDash val="solid"/>
                </a:ln>
                <a:solidFill>
                  <a:srgbClr val="990033"/>
                </a:solidFill>
              </a:rPr>
              <a:t> R</a:t>
            </a:r>
            <a:r>
              <a:rPr lang="en-US" sz="4000" b="1" cap="all" dirty="0" smtClean="0">
                <a:ln w="12700">
                  <a:solidFill>
                    <a:schemeClr val="tx2">
                      <a:satMod val="155000"/>
                    </a:schemeClr>
                  </a:solidFill>
                  <a:prstDash val="solid"/>
                </a:ln>
                <a:solidFill>
                  <a:srgbClr val="990033"/>
                </a:solidFill>
              </a:rPr>
              <a:t>ésumé</a:t>
            </a:r>
            <a:br>
              <a:rPr lang="en-US" sz="4000" b="1" cap="all" dirty="0" smtClean="0">
                <a:ln w="12700">
                  <a:solidFill>
                    <a:schemeClr val="tx2">
                      <a:satMod val="155000"/>
                    </a:schemeClr>
                  </a:solidFill>
                  <a:prstDash val="solid"/>
                </a:ln>
                <a:solidFill>
                  <a:srgbClr val="990033"/>
                </a:solidFill>
              </a:rPr>
            </a:br>
            <a:r>
              <a:rPr lang="en-US" sz="2400" b="1" dirty="0" smtClean="0">
                <a:ln w="12700">
                  <a:solidFill>
                    <a:schemeClr val="tx2">
                      <a:satMod val="155000"/>
                    </a:schemeClr>
                  </a:solidFill>
                  <a:prstDash val="solid"/>
                </a:ln>
                <a:solidFill>
                  <a:srgbClr val="990033"/>
                </a:solidFill>
              </a:rPr>
              <a:t>for </a:t>
            </a:r>
            <a:r>
              <a:rPr lang="en-US" sz="2400" b="1" dirty="0">
                <a:ln w="12700">
                  <a:solidFill>
                    <a:schemeClr val="tx2">
                      <a:satMod val="155000"/>
                    </a:schemeClr>
                  </a:solidFill>
                  <a:prstDash val="solid"/>
                </a:ln>
                <a:solidFill>
                  <a:srgbClr val="990033"/>
                </a:solidFill>
              </a:rPr>
              <a:t>each </a:t>
            </a:r>
            <a:r>
              <a:rPr lang="en-US" sz="2400" b="1" dirty="0" smtClean="0">
                <a:ln w="12700">
                  <a:solidFill>
                    <a:schemeClr val="tx2">
                      <a:satMod val="155000"/>
                    </a:schemeClr>
                  </a:solidFill>
                  <a:prstDash val="solid"/>
                </a:ln>
                <a:solidFill>
                  <a:srgbClr val="990033"/>
                </a:solidFill>
              </a:rPr>
              <a:t>job</a:t>
            </a:r>
            <a:endParaRPr lang="en-US" sz="2400" b="1" dirty="0">
              <a:ln w="12700">
                <a:solidFill>
                  <a:schemeClr val="tx2">
                    <a:satMod val="155000"/>
                  </a:schemeClr>
                </a:solidFill>
                <a:prstDash val="solid"/>
              </a:ln>
              <a:solidFill>
                <a:srgbClr val="990033"/>
              </a:solidFill>
            </a:endParaRPr>
          </a:p>
        </p:txBody>
      </p:sp>
      <p:pic>
        <p:nvPicPr>
          <p:cNvPr id="2056" name="Picture 8" descr="C:\Users\cheryl.minnick\AppData\Local\Microsoft\Windows\Temporary Internet Files\Content.IE5\A4NIXZA6\MC900434726[1].png"/>
          <p:cNvPicPr>
            <a:picLocks noChangeAspect="1" noChangeArrowheads="1"/>
          </p:cNvPicPr>
          <p:nvPr/>
        </p:nvPicPr>
        <p:blipFill>
          <a:blip r:embed="rId3" cstate="print">
            <a:biLevel thresh="50000"/>
          </a:blip>
          <a:srcRect/>
          <a:stretch>
            <a:fillRect/>
          </a:stretch>
        </p:blipFill>
        <p:spPr bwMode="auto">
          <a:xfrm>
            <a:off x="3033610" y="3505200"/>
            <a:ext cx="1095826" cy="118715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http://www.reswriter.com/images/Parker_after1.gif"/>
          <p:cNvPicPr>
            <a:picLocks noChangeAspect="1" noChangeArrowheads="1"/>
          </p:cNvPicPr>
          <p:nvPr/>
        </p:nvPicPr>
        <p:blipFill rotWithShape="1">
          <a:blip r:embed="rId3" cstate="print"/>
          <a:srcRect b="3203"/>
          <a:stretch/>
        </p:blipFill>
        <p:spPr bwMode="auto">
          <a:xfrm>
            <a:off x="4657725" y="838200"/>
            <a:ext cx="4343400" cy="5133975"/>
          </a:xfrm>
          <a:prstGeom prst="rect">
            <a:avLst/>
          </a:prstGeom>
          <a:noFill/>
          <a:ln w="9525">
            <a:solidFill>
              <a:schemeClr val="tx1"/>
            </a:solidFill>
            <a:miter lim="800000"/>
            <a:headEnd/>
            <a:tailEnd/>
          </a:ln>
        </p:spPr>
      </p:pic>
      <p:pic>
        <p:nvPicPr>
          <p:cNvPr id="21506" name="Picture 2" descr="http://www.reswriter.com/images/Parker_before.gif"/>
          <p:cNvPicPr>
            <a:picLocks noChangeAspect="1" noChangeArrowheads="1"/>
          </p:cNvPicPr>
          <p:nvPr/>
        </p:nvPicPr>
        <p:blipFill>
          <a:blip r:embed="rId4" cstate="print"/>
          <a:srcRect/>
          <a:stretch>
            <a:fillRect/>
          </a:stretch>
        </p:blipFill>
        <p:spPr bwMode="auto">
          <a:xfrm>
            <a:off x="152400" y="838200"/>
            <a:ext cx="4419600" cy="5257800"/>
          </a:xfrm>
          <a:prstGeom prst="rect">
            <a:avLst/>
          </a:prstGeom>
          <a:noFill/>
          <a:ln w="9525">
            <a:solidFill>
              <a:schemeClr val="tx1"/>
            </a:solidFill>
            <a:miter lim="800000"/>
            <a:headEnd/>
            <a:tailEnd/>
          </a:ln>
        </p:spPr>
      </p:pic>
      <p:sp>
        <p:nvSpPr>
          <p:cNvPr id="21507" name="TextBox 6"/>
          <p:cNvSpPr txBox="1">
            <a:spLocks noChangeArrowheads="1"/>
          </p:cNvSpPr>
          <p:nvPr/>
        </p:nvSpPr>
        <p:spPr bwMode="auto">
          <a:xfrm>
            <a:off x="1066800" y="304800"/>
            <a:ext cx="7162800" cy="369888"/>
          </a:xfrm>
          <a:prstGeom prst="rect">
            <a:avLst/>
          </a:prstGeom>
          <a:noFill/>
          <a:ln w="9525">
            <a:noFill/>
            <a:miter lim="800000"/>
            <a:headEnd/>
            <a:tailEnd/>
          </a:ln>
        </p:spPr>
        <p:txBody>
          <a:bodyPr>
            <a:spAutoFit/>
          </a:bodyPr>
          <a:lstStyle/>
          <a:p>
            <a:r>
              <a:rPr lang="en-US" b="1" dirty="0">
                <a:latin typeface="Georgia" pitchFamily="18" charset="0"/>
              </a:rPr>
              <a:t>BEFORE  </a:t>
            </a:r>
            <a:r>
              <a:rPr lang="en-US" b="1" dirty="0" smtClean="0">
                <a:latin typeface="Georgia" pitchFamily="18" charset="0"/>
              </a:rPr>
              <a:t>(template</a:t>
            </a:r>
            <a:r>
              <a:rPr lang="en-US" b="1" dirty="0">
                <a:latin typeface="Georgia" pitchFamily="18" charset="0"/>
              </a:rPr>
              <a:t>)		</a:t>
            </a:r>
            <a:r>
              <a:rPr lang="en-US" b="1" dirty="0" smtClean="0">
                <a:latin typeface="Georgia" pitchFamily="18" charset="0"/>
              </a:rPr>
              <a:t>             AFTER </a:t>
            </a:r>
            <a:r>
              <a:rPr lang="en-US" b="1" dirty="0">
                <a:latin typeface="Georgia" pitchFamily="18" charset="0"/>
              </a:rPr>
              <a:t>(tailored)</a:t>
            </a:r>
          </a:p>
        </p:txBody>
      </p:sp>
      <p:sp>
        <p:nvSpPr>
          <p:cNvPr id="2" name="TextBox 1"/>
          <p:cNvSpPr txBox="1"/>
          <p:nvPr/>
        </p:nvSpPr>
        <p:spPr>
          <a:xfrm>
            <a:off x="4914900" y="5991225"/>
            <a:ext cx="4076700" cy="461665"/>
          </a:xfrm>
          <a:prstGeom prst="rect">
            <a:avLst/>
          </a:prstGeom>
          <a:noFill/>
        </p:spPr>
        <p:txBody>
          <a:bodyPr wrap="square" rtlCol="0">
            <a:spAutoFit/>
          </a:bodyPr>
          <a:lstStyle/>
          <a:p>
            <a:r>
              <a:rPr lang="en-US" sz="1200" b="1" dirty="0" smtClean="0">
                <a:solidFill>
                  <a:srgbClr val="FF0000"/>
                </a:solidFill>
                <a:latin typeface="Arial Narrow" pitchFamily="34" charset="0"/>
                <a:sym typeface="Wingdings"/>
              </a:rPr>
              <a:t> </a:t>
            </a:r>
            <a:r>
              <a:rPr lang="en-US" sz="1200" b="1" dirty="0" smtClean="0">
                <a:solidFill>
                  <a:srgbClr val="FF0000"/>
                </a:solidFill>
                <a:latin typeface="Arial Narrow" pitchFamily="34" charset="0"/>
              </a:rPr>
              <a:t>Uses headline, stair-step style, bold &amp; brag with keywords, drops months, years on right,  and merges 2 jobs in 1 place</a:t>
            </a:r>
            <a:r>
              <a:rPr lang="en-US" sz="1200" dirty="0" smtClean="0">
                <a:solidFill>
                  <a:srgbClr val="FF0000"/>
                </a:solidFill>
              </a:rPr>
              <a:t>.</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447800"/>
            <a:ext cx="6029325" cy="47910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380999"/>
            <a:ext cx="6705600" cy="6001643"/>
          </a:xfrm>
          <a:prstGeom prst="rect">
            <a:avLst/>
          </a:prstGeom>
          <a:noFill/>
        </p:spPr>
        <p:txBody>
          <a:bodyPr wrap="square" rtlCol="0">
            <a:spAutoFit/>
          </a:bodyPr>
          <a:lstStyle/>
          <a:p>
            <a:pPr marL="285750" indent="-285750">
              <a:buFont typeface="Wingdings" panose="05000000000000000000" pitchFamily="2" charset="2"/>
              <a:buChar char="ü"/>
            </a:pPr>
            <a:r>
              <a:rPr lang="en-US" sz="1600" dirty="0" smtClean="0">
                <a:solidFill>
                  <a:schemeClr val="bg2">
                    <a:lumMod val="50000"/>
                  </a:schemeClr>
                </a:solidFill>
              </a:rPr>
              <a:t>Contemporary </a:t>
            </a:r>
            <a:r>
              <a:rPr lang="en-US" sz="1600" dirty="0">
                <a:solidFill>
                  <a:schemeClr val="bg2">
                    <a:lumMod val="50000"/>
                  </a:schemeClr>
                </a:solidFill>
              </a:rPr>
              <a:t>résumé</a:t>
            </a:r>
            <a:r>
              <a:rPr lang="en-US" sz="1600" dirty="0" smtClean="0">
                <a:solidFill>
                  <a:schemeClr val="bg2">
                    <a:lumMod val="50000"/>
                  </a:schemeClr>
                </a:solidFill>
              </a:rPr>
              <a:t> for an </a:t>
            </a:r>
            <a:r>
              <a:rPr lang="en-US" sz="1600" b="1" cap="all" dirty="0" smtClean="0">
                <a:solidFill>
                  <a:srgbClr val="FF0000"/>
                </a:solidFill>
              </a:rPr>
              <a:t>Early Childhood Teacher</a:t>
            </a:r>
          </a:p>
          <a:p>
            <a:pPr marL="285750" indent="-285750">
              <a:buFont typeface="Wingdings" panose="05000000000000000000" pitchFamily="2" charset="2"/>
              <a:buChar char="ü"/>
            </a:pPr>
            <a:r>
              <a:rPr lang="en-US" sz="1600" dirty="0" smtClean="0">
                <a:solidFill>
                  <a:schemeClr val="bg2">
                    <a:lumMod val="50000"/>
                  </a:schemeClr>
                </a:solidFill>
              </a:rPr>
              <a:t>                   Is your résumé contemporary or </a:t>
            </a:r>
            <a:r>
              <a:rPr lang="en-US" sz="1600" b="1" dirty="0" smtClean="0">
                <a:solidFill>
                  <a:schemeClr val="bg2">
                    <a:lumMod val="50000"/>
                  </a:schemeClr>
                </a:solidFill>
              </a:rPr>
              <a:t>old-school</a:t>
            </a:r>
            <a:r>
              <a:rPr lang="en-US" sz="1600" dirty="0" smtClean="0">
                <a:solidFill>
                  <a:schemeClr val="bg2">
                    <a:lumMod val="50000"/>
                  </a:schemeClr>
                </a:solidFill>
              </a:rPr>
              <a:t>? </a:t>
            </a:r>
            <a:endParaRPr lang="en-US" sz="1600" b="1" cap="all" dirty="0" smtClean="0">
              <a:solidFill>
                <a:schemeClr val="bg2">
                  <a:lumMod val="50000"/>
                </a:schemeClr>
              </a:solidFill>
            </a:endParaRPr>
          </a:p>
          <a:p>
            <a:pPr marL="285750" indent="-285750">
              <a:buFont typeface="Wingdings" panose="05000000000000000000" pitchFamily="2" charset="2"/>
              <a:buChar char="ü"/>
            </a:pPr>
            <a:endParaRPr lang="en-US" sz="1600" b="1" cap="all" dirty="0">
              <a:solidFill>
                <a:schemeClr val="bg2">
                  <a:lumMod val="50000"/>
                </a:schemeClr>
              </a:solidFill>
            </a:endParaRPr>
          </a:p>
          <a:p>
            <a:pPr marL="285750" indent="-285750">
              <a:buFont typeface="Wingdings" panose="05000000000000000000" pitchFamily="2" charset="2"/>
              <a:buChar char="ü"/>
            </a:pPr>
            <a:endParaRPr lang="en-US" sz="1600" b="1" cap="all" dirty="0" smtClean="0">
              <a:solidFill>
                <a:schemeClr val="bg2">
                  <a:lumMod val="50000"/>
                </a:schemeClr>
              </a:solidFill>
            </a:endParaRPr>
          </a:p>
          <a:p>
            <a:pPr marL="285750" indent="-285750">
              <a:buFont typeface="Wingdings" panose="05000000000000000000" pitchFamily="2" charset="2"/>
              <a:buChar char="ü"/>
            </a:pPr>
            <a:endParaRPr lang="en-US" sz="1600" b="1" cap="all" dirty="0">
              <a:solidFill>
                <a:schemeClr val="bg2">
                  <a:lumMod val="50000"/>
                </a:schemeClr>
              </a:solidFill>
            </a:endParaRPr>
          </a:p>
          <a:p>
            <a:pPr marL="285750" indent="-285750">
              <a:buFont typeface="Wingdings" panose="05000000000000000000" pitchFamily="2" charset="2"/>
              <a:buChar char="ü"/>
            </a:pPr>
            <a:r>
              <a:rPr lang="en-US" sz="1600" b="1" dirty="0" smtClean="0">
                <a:solidFill>
                  <a:srgbClr val="FF0000"/>
                </a:solidFill>
              </a:rPr>
              <a:t>Color</a:t>
            </a:r>
            <a:r>
              <a:rPr lang="en-US" sz="1600" dirty="0" smtClean="0">
                <a:solidFill>
                  <a:schemeClr val="bg2">
                    <a:lumMod val="50000"/>
                  </a:schemeClr>
                </a:solidFill>
              </a:rPr>
              <a:t> and clip art </a:t>
            </a:r>
          </a:p>
          <a:p>
            <a:r>
              <a:rPr lang="en-US" sz="1600" dirty="0">
                <a:solidFill>
                  <a:schemeClr val="bg2">
                    <a:lumMod val="50000"/>
                  </a:schemeClr>
                </a:solidFill>
              </a:rPr>
              <a:t> </a:t>
            </a:r>
            <a:r>
              <a:rPr lang="en-US" sz="1600" dirty="0" smtClean="0">
                <a:solidFill>
                  <a:schemeClr val="bg2">
                    <a:lumMod val="50000"/>
                  </a:schemeClr>
                </a:solidFill>
              </a:rPr>
              <a:t>               or Logo</a:t>
            </a:r>
          </a:p>
          <a:p>
            <a:pPr marL="285750" indent="-285750">
              <a:buFont typeface="Wingdings" panose="05000000000000000000" pitchFamily="2" charset="2"/>
              <a:buChar char="ü"/>
            </a:pPr>
            <a:r>
              <a:rPr lang="en-US" sz="1600" dirty="0" smtClean="0">
                <a:solidFill>
                  <a:schemeClr val="bg2">
                    <a:lumMod val="50000"/>
                  </a:schemeClr>
                </a:solidFill>
              </a:rPr>
              <a:t>Address omitted</a:t>
            </a: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r>
              <a:rPr lang="en-US" sz="1600" dirty="0" smtClean="0">
                <a:solidFill>
                  <a:schemeClr val="bg2">
                    <a:lumMod val="50000"/>
                  </a:schemeClr>
                </a:solidFill>
              </a:rPr>
              <a:t>Double ‘Headline’</a:t>
            </a: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r>
              <a:rPr lang="en-US" sz="1600" dirty="0" smtClean="0">
                <a:solidFill>
                  <a:schemeClr val="bg2">
                    <a:lumMod val="50000"/>
                  </a:schemeClr>
                </a:solidFill>
              </a:rPr>
              <a:t> ‘Career Summary’</a:t>
            </a:r>
          </a:p>
          <a:p>
            <a:pPr marL="285750" indent="-285750">
              <a:buFont typeface="Wingdings" panose="05000000000000000000" pitchFamily="2" charset="2"/>
              <a:buChar char="ü"/>
            </a:pPr>
            <a:r>
              <a:rPr lang="en-US" sz="1600" dirty="0" smtClean="0">
                <a:solidFill>
                  <a:schemeClr val="bg2">
                    <a:lumMod val="50000"/>
                  </a:schemeClr>
                </a:solidFill>
              </a:rPr>
              <a:t>Or Skills Section</a:t>
            </a: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r>
              <a:rPr lang="en-US" sz="1600" dirty="0" smtClean="0">
                <a:solidFill>
                  <a:schemeClr val="bg2">
                    <a:lumMod val="50000"/>
                  </a:schemeClr>
                </a:solidFill>
              </a:rPr>
              <a:t>Testimonial (quote)</a:t>
            </a: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endParaRPr lang="en-US" sz="1600" dirty="0">
              <a:solidFill>
                <a:schemeClr val="bg2">
                  <a:lumMod val="50000"/>
                </a:schemeClr>
              </a:solidFill>
            </a:endParaRPr>
          </a:p>
          <a:p>
            <a:pPr marL="285750" indent="-285750">
              <a:buFont typeface="Wingdings" panose="05000000000000000000" pitchFamily="2" charset="2"/>
              <a:buChar char="ü"/>
            </a:pPr>
            <a:endParaRPr lang="en-US" sz="1600" dirty="0" smtClean="0">
              <a:solidFill>
                <a:schemeClr val="bg2">
                  <a:lumMod val="50000"/>
                </a:schemeClr>
              </a:solidFill>
            </a:endParaRPr>
          </a:p>
          <a:p>
            <a:pPr marL="285750" indent="-285750">
              <a:buFont typeface="Wingdings" panose="05000000000000000000" pitchFamily="2" charset="2"/>
              <a:buChar char="ü"/>
            </a:pPr>
            <a:endParaRPr lang="en-US" sz="1600" dirty="0">
              <a:solidFill>
                <a:schemeClr val="bg2">
                  <a:lumMod val="50000"/>
                </a:schemeClr>
              </a:solidFill>
            </a:endParaRPr>
          </a:p>
          <a:p>
            <a:pPr marL="285750" indent="-285750">
              <a:buFont typeface="Wingdings" panose="05000000000000000000" pitchFamily="2" charset="2"/>
              <a:buChar char="ü"/>
            </a:pPr>
            <a:r>
              <a:rPr lang="en-US" sz="1600" dirty="0" smtClean="0">
                <a:solidFill>
                  <a:schemeClr val="bg2">
                    <a:lumMod val="50000"/>
                  </a:schemeClr>
                </a:solidFill>
              </a:rPr>
              <a:t>Education Bottom-loaded</a:t>
            </a:r>
            <a:endParaRPr lang="en-US" dirty="0">
              <a:solidFill>
                <a:schemeClr val="bg2">
                  <a:lumMod val="50000"/>
                </a:schemeClr>
              </a:solidFill>
            </a:endParaRPr>
          </a:p>
        </p:txBody>
      </p:sp>
    </p:spTree>
    <p:extLst>
      <p:ext uri="{BB962C8B-B14F-4D97-AF65-F5344CB8AC3E}">
        <p14:creationId xmlns:p14="http://schemas.microsoft.com/office/powerpoint/2010/main" val="2338704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Custom 7">
      <a:dk1>
        <a:sysClr val="windowText" lastClr="000000"/>
      </a:dk1>
      <a:lt1>
        <a:sysClr val="window" lastClr="FFFFFF"/>
      </a:lt1>
      <a:dk2>
        <a:srgbClr val="D8D8D8"/>
      </a:dk2>
      <a:lt2>
        <a:srgbClr val="A0A5B8"/>
      </a:lt2>
      <a:accent1>
        <a:srgbClr val="833421"/>
      </a:accent1>
      <a:accent2>
        <a:srgbClr val="CCB400"/>
      </a:accent2>
      <a:accent3>
        <a:srgbClr val="BFBFBF"/>
      </a:accent3>
      <a:accent4>
        <a:srgbClr val="8C7B70"/>
      </a:accent4>
      <a:accent5>
        <a:srgbClr val="A5A5A5"/>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3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4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7753</TotalTime>
  <Words>2034</Words>
  <Application>Microsoft Office PowerPoint</Application>
  <PresentationFormat>On-screen Show (4:3)</PresentationFormat>
  <Paragraphs>528</Paragraphs>
  <Slides>44</Slides>
  <Notes>39</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44</vt:i4>
      </vt:variant>
    </vt:vector>
  </HeadingPairs>
  <TitlesOfParts>
    <vt:vector size="69" baseType="lpstr">
      <vt:lpstr>Batang</vt:lpstr>
      <vt:lpstr>Aharoni</vt:lpstr>
      <vt:lpstr>Arial</vt:lpstr>
      <vt:lpstr>Arial Black</vt:lpstr>
      <vt:lpstr>Arial Narrow</vt:lpstr>
      <vt:lpstr>Bookman Old Style</vt:lpstr>
      <vt:lpstr>Broadway</vt:lpstr>
      <vt:lpstr>Calibri</vt:lpstr>
      <vt:lpstr>Calibri Light</vt:lpstr>
      <vt:lpstr>Century Gothic</vt:lpstr>
      <vt:lpstr>Comic Sans MS</vt:lpstr>
      <vt:lpstr>Elephant</vt:lpstr>
      <vt:lpstr>Garamond</vt:lpstr>
      <vt:lpstr>Georgia</vt:lpstr>
      <vt:lpstr>Symbol</vt:lpstr>
      <vt:lpstr>Tahoma</vt:lpstr>
      <vt:lpstr>Times New Roman</vt:lpstr>
      <vt:lpstr>Wingdings</vt:lpstr>
      <vt:lpstr>Wingdings 2</vt:lpstr>
      <vt:lpstr>Civic</vt:lpstr>
      <vt:lpstr>Celestial</vt:lpstr>
      <vt:lpstr>1_Celestial</vt:lpstr>
      <vt:lpstr>2_Celestial</vt:lpstr>
      <vt:lpstr>3_Celestial</vt:lpstr>
      <vt:lpstr>4_Celestial</vt:lpstr>
      <vt:lpstr>RESUMES that get RESULTS  </vt:lpstr>
      <vt:lpstr>What is a resume? Believe it or not, its so NOT about you….</vt:lpstr>
      <vt:lpstr>Helpful Hints for Writing Modern Résumés</vt:lpstr>
      <vt:lpstr>HOW DO MODeRN RESUMeS dIFFer FROM THE OLD ONES?</vt:lpstr>
      <vt:lpstr>PowerPoint Presentation</vt:lpstr>
      <vt:lpstr>PowerPoint Presentation</vt:lpstr>
      <vt:lpstr>Tailor your Résumé for each job</vt:lpstr>
      <vt:lpstr>PowerPoint Presentation</vt:lpstr>
      <vt:lpstr>PowerPoint Presentation</vt:lpstr>
      <vt:lpstr>PowerPoint Presentation</vt:lpstr>
      <vt:lpstr>PowerPoint Presentation</vt:lpstr>
      <vt:lpstr>PowerPoint Presentation</vt:lpstr>
      <vt:lpstr>PowerPoint Presentation</vt:lpstr>
      <vt:lpstr>Start at the Top with                          … the letterhead</vt:lpstr>
      <vt:lpstr>Privacy &amp; SAFETY Identity theft and personal security   economic profiling  Eliminated from consideration due to estimated $ they anticipate you will expect so you can continue to live in your neighborhood or in the manner you are accustomed to living.  Interview / Relocation Costs  Eliminated or included in recruitment due to geography   SAVE SPACE  Gives résumé more white space to add skills and experience  Who CARES?  Seriously, does anyone really care what your mailing address is? Probably only about what city you live in.  If you get the job, give them your address.    </vt:lpstr>
      <vt:lpstr>Denise Grant – barista              123 Main Street  Missoula  MT 59801  406.243.2345  dgrant@gmail.com                DENISE GRANT                                           Missoula, Montana   (406) 234-4567    dgrant@gmail.com              Denise Grant  __________________________________________________________________________________________________                        406.243.2345  dgrant@gmail.com                       </vt:lpstr>
      <vt:lpstr>PowerPoint Presentation</vt:lpstr>
      <vt:lpstr>PowerPoint Presentation</vt:lpstr>
      <vt:lpstr>Ok – Now create your personal letterhead</vt:lpstr>
      <vt:lpstr>PowerPoint Presentation</vt:lpstr>
      <vt:lpstr>PowerPoint Presentation</vt:lpstr>
      <vt:lpstr>PowerPoint Presentation</vt:lpstr>
      <vt:lpstr>Putting it all together</vt:lpstr>
      <vt:lpstr>Step 1:  Open the job announcemeNt</vt:lpstr>
      <vt:lpstr>Step 2:  Highlight the KEYWORDS</vt:lpstr>
      <vt:lpstr>Step 3:  Matching KEYWORDS with Skills</vt:lpstr>
      <vt:lpstr>PowerPoint Presentation</vt:lpstr>
      <vt:lpstr>PowerPoint Presentation</vt:lpstr>
      <vt:lpstr>Putting it all together</vt:lpstr>
      <vt:lpstr>Remember….</vt:lpstr>
      <vt:lpstr>    Resume Writing TIPS Revisited  Set a Strategy  Use Keywords    Templates don’t hold up against tailored resumes   Modify resume for the job or industry – your audience  Clearly, concisely convey your value   DO NOT USE: “Responsibilities included” and “I” statements   Quantify when or if possible ($, #, %)               </vt:lpstr>
      <vt:lpstr> Seeking Career Transition to  Bank Teller  Honor Roll High School Senior Seeking Server Position            </vt:lpstr>
      <vt:lpstr>Holds BA in Psychology/Chemical Dependency and spent 10 years in pharmaceutical sales   AND simultaneously volunteered as a youth counselor. She is burned-out on sales, tired of travel and wants a job  working with youth. Let’s write to her future.  BEFORE                                               Denise Smith  123 Main Street  Missoula Montana                                                                               406.243.2345  dsmith@gmail.com  Pharmaceutical SALES MANAGER   Ten year multi-national career representing products of three global pharmaceutical industry leaders. Track record of consistent delivery of double-digit revenue and profit growth within highly-competitive healthcare markets. Expertise areas:        Executive Sales Presentations   Price &amp; Contract Negotiations   New Product Introduction  Sales Budgeting and Reporting   Marketing Communications   Territory Management  Sales Training and Mentoring   Business Strategy Design   Client Recruitment &amp;Retention    ----------------------------------------------------------------------------------------------------------------------------------  AFTER:  WRITTEN TO FUTURE                                                                                                                                                       Denise Smith  123 Main Street  Missoula Montana                                                                               406.243.2345  dsmith@mail.com  youth counselor    Ten years’ experience serving in youth-focused community non-profit organizations. Proven ability to provide structure, support, and targeted interventions to help teens learn positive decision making, leading to success in their  classrooms, families, and communities. Expertise areas:        Crisis Intervention  Treatment Planning  Psycho-Educational Instructor    Group Facilitation  Parenting Education  Chemical Dependency  Trained   Inter-Agency Relations  Conflict Resolution  Community Outreach </vt:lpstr>
      <vt:lpstr>TELL IT --    Responsible for operation of automotive sales department customer service.  SELL IT --   Controlled full strategic, operating, and P&amp;L responsibility for daily management of 2000 employees and a two-site customer service operation supporting $25M in sales in FY2012 for the largest U.S. automotive brake manufacturer. ======================================================  TELL IT --    Managed large-scale reorganization of Kodak’s largest manufacturing plant.  SELL IT --   Spearheaded plant-wide reorganization of Kodak’s flagship manufacturing facility, impacting 1000 staff and generating $450M in sales.    Slashed operating costs 22%, reduced waste 18%, and added $14M to bottom-line profit through implementing lean manufacturing.  ======================================================  TELL IT --    Answered phones.  SELL IT --   Managed 200-line switchboard routing calls to 220 realtors, assisting with sales of commercial, residential, bare land, and investment properties helping to drive  revenue to$50M in FY 2012.</vt:lpstr>
      <vt:lpstr>Bullets are … </vt:lpstr>
      <vt:lpstr>PowerPoint Presentation</vt:lpstr>
      <vt:lpstr>TOM SMITH   123 ABC Street  |  Los Angeles, California 59802  |  Cell: (714) 456-1234  |  Tsmith@gmail.com   _______________________________________________________________________  1 SAFETY &amp; EMERGENCY MANAGEMENT PROFESSIONAL 2  Local    County    State    Federal Agencies  3 Top-performing professional with 20 year’s exemplary achievement in metropolitan law-enforcement .          </vt:lpstr>
      <vt:lpstr>                                                        Career Goal: Bank Teller                              Organized |  Personable  |  Detailed |  Thorough                                                                                              Seeking to employ two years’ administrative support experience to make a career shift to bank teller. Knowledgeable of principles and processes of attentive customer service and honoring confidentiality. Known for a strong work-ethic and working unshaken under pressure. Detailed and thorough in all work tasks including cash handling, reception, and multi-line phone experience. </vt:lpstr>
      <vt:lpstr>                                                                          Denise Grant                           123 Main Street  Missoula Montana 59801  406.243.2345  dgrant@gmail.com________                              Certified Fitness and Wellness Professional                          Expert in sports, fitness, health and wellness training and education</vt:lpstr>
      <vt:lpstr>DEGREE INCOMPLETE or EXPECTED  Studies toward Associate of Arts (A.A.S.) in Computer Science MCSE  - Microsoft Certified Systems Engineer, 1997  The Maine College of Technology, 1997-1998  Associate of Arts (in progress - 40 hours completed) Cumulative GPA 4.0 in basic accounting and bookkeeping courses     Bachelor of Arts, Japanese - Political Science minor Montana State University, Bozeman, Montana, 2006-2009 (90 credit hours completed; 30 credits remain)  University of Montana B.S., Business Administration – Accounting major – Economics minor Expected graduation December 2014</vt:lpstr>
      <vt:lpstr>PowerPoint Presentation</vt:lpstr>
      <vt:lpstr>PowerPoint Presentation</vt:lpstr>
      <vt:lpstr>PowerPoint Presentation</vt:lpstr>
      <vt:lpstr>Be One of A Kind,   … not  one in a million.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AMAZING COVER LETTERS</dc:title>
  <dc:creator>Mike</dc:creator>
  <cp:lastModifiedBy>Humphrey - Samantha</cp:lastModifiedBy>
  <cp:revision>674</cp:revision>
  <cp:lastPrinted>2013-10-28T18:33:04Z</cp:lastPrinted>
  <dcterms:created xsi:type="dcterms:W3CDTF">2009-10-05T00:27:24Z</dcterms:created>
  <dcterms:modified xsi:type="dcterms:W3CDTF">2015-04-23T22:41:18Z</dcterms:modified>
</cp:coreProperties>
</file>