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264" r:id="rId3"/>
    <p:sldId id="271" r:id="rId4"/>
    <p:sldId id="272" r:id="rId5"/>
    <p:sldId id="270" r:id="rId6"/>
    <p:sldId id="269" r:id="rId7"/>
    <p:sldId id="294" r:id="rId8"/>
    <p:sldId id="273" r:id="rId9"/>
    <p:sldId id="277" r:id="rId10"/>
    <p:sldId id="278" r:id="rId11"/>
    <p:sldId id="280" r:id="rId12"/>
    <p:sldId id="262" r:id="rId13"/>
    <p:sldId id="281" r:id="rId14"/>
    <p:sldId id="265" r:id="rId15"/>
    <p:sldId id="268" r:id="rId16"/>
    <p:sldId id="267" r:id="rId17"/>
    <p:sldId id="266" r:id="rId18"/>
    <p:sldId id="282" r:id="rId19"/>
    <p:sldId id="283" r:id="rId20"/>
    <p:sldId id="284" r:id="rId21"/>
    <p:sldId id="285" r:id="rId22"/>
    <p:sldId id="263" r:id="rId23"/>
    <p:sldId id="261" r:id="rId24"/>
    <p:sldId id="286" r:id="rId25"/>
    <p:sldId id="292" r:id="rId26"/>
    <p:sldId id="295" r:id="rId27"/>
    <p:sldId id="288" r:id="rId28"/>
    <p:sldId id="291" r:id="rId29"/>
    <p:sldId id="297" r:id="rId30"/>
    <p:sldId id="289" r:id="rId31"/>
    <p:sldId id="296" r:id="rId32"/>
    <p:sldId id="298" r:id="rId33"/>
    <p:sldId id="290" r:id="rId34"/>
    <p:sldId id="29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85" d="100"/>
          <a:sy n="85" d="100"/>
        </p:scale>
        <p:origin x="72"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CA831C-F127-4ACD-9E62-CE8F197228AC}" type="datetimeFigureOut">
              <a:rPr lang="en-US" smtClean="0"/>
              <a:t>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49149A-2EDF-4035-9FA6-E805BFA2F335}" type="slidenum">
              <a:rPr lang="en-US" smtClean="0"/>
              <a:t>‹#›</a:t>
            </a:fld>
            <a:endParaRPr lang="en-US"/>
          </a:p>
        </p:txBody>
      </p:sp>
    </p:spTree>
    <p:extLst>
      <p:ext uri="{BB962C8B-B14F-4D97-AF65-F5344CB8AC3E}">
        <p14:creationId xmlns:p14="http://schemas.microsoft.com/office/powerpoint/2010/main" val="2767791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Loans are a form of credit as is borrowing from your parents or your friends.  While some may say credit is not necessary it is for many reasons:  Some jobs require a good credit score; to rent an apartment sometimes requires a good credit score; a security clearance requires a credit score.  Without credit and credit history, a person has to pay in cash or have a sizeable down payment in order to purchase expensive items like a home.  </a:t>
            </a:r>
          </a:p>
        </p:txBody>
      </p:sp>
      <p:sp>
        <p:nvSpPr>
          <p:cNvPr id="4" name="Slide Number Placeholder 3"/>
          <p:cNvSpPr>
            <a:spLocks noGrp="1"/>
          </p:cNvSpPr>
          <p:nvPr>
            <p:ph type="sldNum" sz="quarter" idx="5"/>
          </p:nvPr>
        </p:nvSpPr>
        <p:spPr/>
        <p:txBody>
          <a:bodyPr/>
          <a:lstStyle/>
          <a:p>
            <a:fld id="{4049149A-2EDF-4035-9FA6-E805BFA2F335}" type="slidenum">
              <a:rPr lang="en-US" smtClean="0"/>
              <a:t>3</a:t>
            </a:fld>
            <a:endParaRPr lang="en-US"/>
          </a:p>
        </p:txBody>
      </p:sp>
    </p:spTree>
    <p:extLst>
      <p:ext uri="{BB962C8B-B14F-4D97-AF65-F5344CB8AC3E}">
        <p14:creationId xmlns:p14="http://schemas.microsoft.com/office/powerpoint/2010/main" val="3588804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 the first thing to do is contact the creditor to see what they can do to help you.  It costs them money when you default so they are usually willing to help.  </a:t>
            </a:r>
          </a:p>
        </p:txBody>
      </p:sp>
      <p:sp>
        <p:nvSpPr>
          <p:cNvPr id="4" name="Slide Number Placeholder 3"/>
          <p:cNvSpPr>
            <a:spLocks noGrp="1"/>
          </p:cNvSpPr>
          <p:nvPr>
            <p:ph type="sldNum" sz="quarter" idx="5"/>
          </p:nvPr>
        </p:nvSpPr>
        <p:spPr/>
        <p:txBody>
          <a:bodyPr/>
          <a:lstStyle/>
          <a:p>
            <a:fld id="{4049149A-2EDF-4035-9FA6-E805BFA2F335}" type="slidenum">
              <a:rPr lang="en-US" smtClean="0"/>
              <a:t>30</a:t>
            </a:fld>
            <a:endParaRPr lang="en-US"/>
          </a:p>
        </p:txBody>
      </p:sp>
    </p:spTree>
    <p:extLst>
      <p:ext uri="{BB962C8B-B14F-4D97-AF65-F5344CB8AC3E}">
        <p14:creationId xmlns:p14="http://schemas.microsoft.com/office/powerpoint/2010/main" val="3834683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Payday loans will cash a check for you and hold it until your payday.  </a:t>
            </a:r>
          </a:p>
        </p:txBody>
      </p:sp>
      <p:sp>
        <p:nvSpPr>
          <p:cNvPr id="4" name="Slide Number Placeholder 3"/>
          <p:cNvSpPr>
            <a:spLocks noGrp="1"/>
          </p:cNvSpPr>
          <p:nvPr>
            <p:ph type="sldNum" sz="quarter" idx="5"/>
          </p:nvPr>
        </p:nvSpPr>
        <p:spPr/>
        <p:txBody>
          <a:bodyPr/>
          <a:lstStyle/>
          <a:p>
            <a:fld id="{4049149A-2EDF-4035-9FA6-E805BFA2F335}" type="slidenum">
              <a:rPr lang="en-US" smtClean="0"/>
              <a:t>31</a:t>
            </a:fld>
            <a:endParaRPr lang="en-US"/>
          </a:p>
        </p:txBody>
      </p:sp>
    </p:spTree>
    <p:extLst>
      <p:ext uri="{BB962C8B-B14F-4D97-AF65-F5344CB8AC3E}">
        <p14:creationId xmlns:p14="http://schemas.microsoft.com/office/powerpoint/2010/main" val="4007716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Payday loans will cash a check for you and hold it until your payday.  </a:t>
            </a:r>
          </a:p>
        </p:txBody>
      </p:sp>
      <p:sp>
        <p:nvSpPr>
          <p:cNvPr id="4" name="Slide Number Placeholder 3"/>
          <p:cNvSpPr>
            <a:spLocks noGrp="1"/>
          </p:cNvSpPr>
          <p:nvPr>
            <p:ph type="sldNum" sz="quarter" idx="5"/>
          </p:nvPr>
        </p:nvSpPr>
        <p:spPr/>
        <p:txBody>
          <a:bodyPr/>
          <a:lstStyle/>
          <a:p>
            <a:fld id="{4049149A-2EDF-4035-9FA6-E805BFA2F335}" type="slidenum">
              <a:rPr lang="en-US" smtClean="0"/>
              <a:t>32</a:t>
            </a:fld>
            <a:endParaRPr lang="en-US"/>
          </a:p>
        </p:txBody>
      </p:sp>
    </p:spTree>
    <p:extLst>
      <p:ext uri="{BB962C8B-B14F-4D97-AF65-F5344CB8AC3E}">
        <p14:creationId xmlns:p14="http://schemas.microsoft.com/office/powerpoint/2010/main" val="1593156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49149A-2EDF-4035-9FA6-E805BFA2F335}" type="slidenum">
              <a:rPr lang="en-US" smtClean="0"/>
              <a:t>6</a:t>
            </a:fld>
            <a:endParaRPr lang="en-US"/>
          </a:p>
        </p:txBody>
      </p:sp>
    </p:spTree>
    <p:extLst>
      <p:ext uri="{BB962C8B-B14F-4D97-AF65-F5344CB8AC3E}">
        <p14:creationId xmlns:p14="http://schemas.microsoft.com/office/powerpoint/2010/main" val="433421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49149A-2EDF-4035-9FA6-E805BFA2F335}" type="slidenum">
              <a:rPr lang="en-US" smtClean="0"/>
              <a:t>7</a:t>
            </a:fld>
            <a:endParaRPr lang="en-US"/>
          </a:p>
        </p:txBody>
      </p:sp>
    </p:spTree>
    <p:extLst>
      <p:ext uri="{BB962C8B-B14F-4D97-AF65-F5344CB8AC3E}">
        <p14:creationId xmlns:p14="http://schemas.microsoft.com/office/powerpoint/2010/main" val="4151450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Young people just starting out and working on getting a career and/or an education and often don’t have enough money to build credit.  Credit dips slight for 25-34 years </a:t>
            </a:r>
            <a:r>
              <a:rPr lang="en-US" dirty="0" err="1"/>
              <a:t>olds</a:t>
            </a:r>
            <a:r>
              <a:rPr lang="en-US" dirty="0"/>
              <a:t> because they often have a lot of student debt they are working on as well as starting families.  By 35-44 individuals are establishing themselves, and begin to use credit.  By 45-54, they have years of paying back debt and establishing responsible patters and by 55 and older, they have experienced 15-20 years of credit history and are typically more responsible, still working and making the most money than they have ever earned.</a:t>
            </a:r>
          </a:p>
        </p:txBody>
      </p:sp>
      <p:sp>
        <p:nvSpPr>
          <p:cNvPr id="4" name="Slide Number Placeholder 3"/>
          <p:cNvSpPr>
            <a:spLocks noGrp="1"/>
          </p:cNvSpPr>
          <p:nvPr>
            <p:ph type="sldNum" sz="quarter" idx="5"/>
          </p:nvPr>
        </p:nvSpPr>
        <p:spPr/>
        <p:txBody>
          <a:bodyPr/>
          <a:lstStyle/>
          <a:p>
            <a:fld id="{4049149A-2EDF-4035-9FA6-E805BFA2F335}" type="slidenum">
              <a:rPr lang="en-US" smtClean="0"/>
              <a:t>12</a:t>
            </a:fld>
            <a:endParaRPr lang="en-US"/>
          </a:p>
        </p:txBody>
      </p:sp>
    </p:spTree>
    <p:extLst>
      <p:ext uri="{BB962C8B-B14F-4D97-AF65-F5344CB8AC3E}">
        <p14:creationId xmlns:p14="http://schemas.microsoft.com/office/powerpoint/2010/main" val="980442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 tool like Credit Karma which is free and tracks your credit information and reports it back to you.  Here is the simulation program they have to help you make good credit decisions.</a:t>
            </a:r>
          </a:p>
        </p:txBody>
      </p:sp>
      <p:sp>
        <p:nvSpPr>
          <p:cNvPr id="4" name="Slide Number Placeholder 3"/>
          <p:cNvSpPr>
            <a:spLocks noGrp="1"/>
          </p:cNvSpPr>
          <p:nvPr>
            <p:ph type="sldNum" sz="quarter" idx="5"/>
          </p:nvPr>
        </p:nvSpPr>
        <p:spPr/>
        <p:txBody>
          <a:bodyPr/>
          <a:lstStyle/>
          <a:p>
            <a:fld id="{4049149A-2EDF-4035-9FA6-E805BFA2F335}" type="slidenum">
              <a:rPr lang="en-US" smtClean="0"/>
              <a:t>18</a:t>
            </a:fld>
            <a:endParaRPr lang="en-US"/>
          </a:p>
        </p:txBody>
      </p:sp>
    </p:spTree>
    <p:extLst>
      <p:ext uri="{BB962C8B-B14F-4D97-AF65-F5344CB8AC3E}">
        <p14:creationId xmlns:p14="http://schemas.microsoft.com/office/powerpoint/2010/main" val="38675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 Karma can also make recommendations as to what credit cards you have the best chance of getting.   It is important to compare rates and not try to apply for more than one at a time.  Remember, the number of hard inquiries (which is what happens when a business accesses your credit score) reduces your credit score.</a:t>
            </a:r>
          </a:p>
        </p:txBody>
      </p:sp>
      <p:sp>
        <p:nvSpPr>
          <p:cNvPr id="4" name="Slide Number Placeholder 3"/>
          <p:cNvSpPr>
            <a:spLocks noGrp="1"/>
          </p:cNvSpPr>
          <p:nvPr>
            <p:ph type="sldNum" sz="quarter" idx="5"/>
          </p:nvPr>
        </p:nvSpPr>
        <p:spPr/>
        <p:txBody>
          <a:bodyPr/>
          <a:lstStyle/>
          <a:p>
            <a:fld id="{4049149A-2EDF-4035-9FA6-E805BFA2F335}" type="slidenum">
              <a:rPr lang="en-US" smtClean="0"/>
              <a:t>22</a:t>
            </a:fld>
            <a:endParaRPr lang="en-US"/>
          </a:p>
        </p:txBody>
      </p:sp>
    </p:spTree>
    <p:extLst>
      <p:ext uri="{BB962C8B-B14F-4D97-AF65-F5344CB8AC3E}">
        <p14:creationId xmlns:p14="http://schemas.microsoft.com/office/powerpoint/2010/main" val="1033000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other tools available to you through Credit Karma.</a:t>
            </a:r>
          </a:p>
        </p:txBody>
      </p:sp>
      <p:sp>
        <p:nvSpPr>
          <p:cNvPr id="4" name="Slide Number Placeholder 3"/>
          <p:cNvSpPr>
            <a:spLocks noGrp="1"/>
          </p:cNvSpPr>
          <p:nvPr>
            <p:ph type="sldNum" sz="quarter" idx="5"/>
          </p:nvPr>
        </p:nvSpPr>
        <p:spPr/>
        <p:txBody>
          <a:bodyPr/>
          <a:lstStyle/>
          <a:p>
            <a:fld id="{4049149A-2EDF-4035-9FA6-E805BFA2F335}" type="slidenum">
              <a:rPr lang="en-US" smtClean="0"/>
              <a:t>23</a:t>
            </a:fld>
            <a:endParaRPr lang="en-US"/>
          </a:p>
        </p:txBody>
      </p:sp>
    </p:spTree>
    <p:extLst>
      <p:ext uri="{BB962C8B-B14F-4D97-AF65-F5344CB8AC3E}">
        <p14:creationId xmlns:p14="http://schemas.microsoft.com/office/powerpoint/2010/main" val="3278859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lot of sites that offer “free reports.”  Your best bet is to go to the link provided by the FTC – Federal Trade Commission.</a:t>
            </a:r>
          </a:p>
          <a:p>
            <a:r>
              <a:rPr lang="en-US" dirty="0"/>
              <a:t>If you can’t pay the bill in full, pay more than the minimum but try to get it paid as soon as possible and don’t use it again until it is paid off.</a:t>
            </a:r>
          </a:p>
        </p:txBody>
      </p:sp>
      <p:sp>
        <p:nvSpPr>
          <p:cNvPr id="4" name="Slide Number Placeholder 3"/>
          <p:cNvSpPr>
            <a:spLocks noGrp="1"/>
          </p:cNvSpPr>
          <p:nvPr>
            <p:ph type="sldNum" sz="quarter" idx="5"/>
          </p:nvPr>
        </p:nvSpPr>
        <p:spPr/>
        <p:txBody>
          <a:bodyPr/>
          <a:lstStyle/>
          <a:p>
            <a:fld id="{4049149A-2EDF-4035-9FA6-E805BFA2F335}" type="slidenum">
              <a:rPr lang="en-US" smtClean="0"/>
              <a:t>24</a:t>
            </a:fld>
            <a:endParaRPr lang="en-US"/>
          </a:p>
        </p:txBody>
      </p:sp>
    </p:spTree>
    <p:extLst>
      <p:ext uri="{BB962C8B-B14F-4D97-AF65-F5344CB8AC3E}">
        <p14:creationId xmlns:p14="http://schemas.microsoft.com/office/powerpoint/2010/main" val="3823073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Pawn shops are allowed, by law, to charge a fee of  25% of the loaned amount per month and 25% to extend the loan for an additional month.</a:t>
            </a:r>
          </a:p>
        </p:txBody>
      </p:sp>
      <p:sp>
        <p:nvSpPr>
          <p:cNvPr id="4" name="Slide Number Placeholder 3"/>
          <p:cNvSpPr>
            <a:spLocks noGrp="1"/>
          </p:cNvSpPr>
          <p:nvPr>
            <p:ph type="sldNum" sz="quarter" idx="5"/>
          </p:nvPr>
        </p:nvSpPr>
        <p:spPr/>
        <p:txBody>
          <a:bodyPr/>
          <a:lstStyle/>
          <a:p>
            <a:fld id="{4049149A-2EDF-4035-9FA6-E805BFA2F335}" type="slidenum">
              <a:rPr lang="en-US" smtClean="0"/>
              <a:t>29</a:t>
            </a:fld>
            <a:endParaRPr lang="en-US"/>
          </a:p>
        </p:txBody>
      </p:sp>
    </p:spTree>
    <p:extLst>
      <p:ext uri="{BB962C8B-B14F-4D97-AF65-F5344CB8AC3E}">
        <p14:creationId xmlns:p14="http://schemas.microsoft.com/office/powerpoint/2010/main" val="881411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F45C8F-3D40-4A97-96EA-5145AFC9851B}"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D478E-3034-4D95-9C8F-045A70E2E17A}" type="slidenum">
              <a:rPr lang="en-US" smtClean="0"/>
              <a:t>‹#›</a:t>
            </a:fld>
            <a:endParaRPr lang="en-US"/>
          </a:p>
        </p:txBody>
      </p:sp>
    </p:spTree>
    <p:extLst>
      <p:ext uri="{BB962C8B-B14F-4D97-AF65-F5344CB8AC3E}">
        <p14:creationId xmlns:p14="http://schemas.microsoft.com/office/powerpoint/2010/main" val="373076406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F45C8F-3D40-4A97-96EA-5145AFC9851B}" type="datetimeFigureOut">
              <a:rPr lang="en-US" smtClean="0"/>
              <a:t>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D478E-3034-4D95-9C8F-045A70E2E17A}" type="slidenum">
              <a:rPr lang="en-US" smtClean="0"/>
              <a:t>‹#›</a:t>
            </a:fld>
            <a:endParaRPr lang="en-US"/>
          </a:p>
        </p:txBody>
      </p:sp>
    </p:spTree>
    <p:extLst>
      <p:ext uri="{BB962C8B-B14F-4D97-AF65-F5344CB8AC3E}">
        <p14:creationId xmlns:p14="http://schemas.microsoft.com/office/powerpoint/2010/main" val="4285055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D4F45C8F-3D40-4A97-96EA-5145AFC9851B}"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D478E-3034-4D95-9C8F-045A70E2E17A}" type="slidenum">
              <a:rPr lang="en-US" smtClean="0"/>
              <a:t>‹#›</a:t>
            </a:fld>
            <a:endParaRPr lang="en-US"/>
          </a:p>
        </p:txBody>
      </p:sp>
    </p:spTree>
    <p:extLst>
      <p:ext uri="{BB962C8B-B14F-4D97-AF65-F5344CB8AC3E}">
        <p14:creationId xmlns:p14="http://schemas.microsoft.com/office/powerpoint/2010/main" val="297417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D4F45C8F-3D40-4A97-96EA-5145AFC9851B}" type="datetimeFigureOut">
              <a:rPr lang="en-US" smtClean="0"/>
              <a:t>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ED478E-3034-4D95-9C8F-045A70E2E17A}" type="slidenum">
              <a:rPr lang="en-US" smtClean="0"/>
              <a:t>‹#›</a:t>
            </a:fld>
            <a:endParaRPr lang="en-US"/>
          </a:p>
        </p:txBody>
      </p:sp>
    </p:spTree>
    <p:extLst>
      <p:ext uri="{BB962C8B-B14F-4D97-AF65-F5344CB8AC3E}">
        <p14:creationId xmlns:p14="http://schemas.microsoft.com/office/powerpoint/2010/main" val="3009750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F45C8F-3D40-4A97-96EA-5145AFC9851B}"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D478E-3034-4D95-9C8F-045A70E2E17A}" type="slidenum">
              <a:rPr lang="en-US" smtClean="0"/>
              <a:t>‹#›</a:t>
            </a:fld>
            <a:endParaRPr lang="en-US"/>
          </a:p>
        </p:txBody>
      </p:sp>
    </p:spTree>
    <p:extLst>
      <p:ext uri="{BB962C8B-B14F-4D97-AF65-F5344CB8AC3E}">
        <p14:creationId xmlns:p14="http://schemas.microsoft.com/office/powerpoint/2010/main" val="879250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F45C8F-3D40-4A97-96EA-5145AFC9851B}"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D478E-3034-4D95-9C8F-045A70E2E17A}" type="slidenum">
              <a:rPr lang="en-US" smtClean="0"/>
              <a:t>‹#›</a:t>
            </a:fld>
            <a:endParaRPr lang="en-US"/>
          </a:p>
        </p:txBody>
      </p:sp>
    </p:spTree>
    <p:extLst>
      <p:ext uri="{BB962C8B-B14F-4D97-AF65-F5344CB8AC3E}">
        <p14:creationId xmlns:p14="http://schemas.microsoft.com/office/powerpoint/2010/main" val="2764551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F45C8F-3D40-4A97-96EA-5145AFC9851B}"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D478E-3034-4D95-9C8F-045A70E2E17A}" type="slidenum">
              <a:rPr lang="en-US" smtClean="0"/>
              <a:t>‹#›</a:t>
            </a:fld>
            <a:endParaRPr lang="en-US"/>
          </a:p>
        </p:txBody>
      </p:sp>
    </p:spTree>
    <p:extLst>
      <p:ext uri="{BB962C8B-B14F-4D97-AF65-F5344CB8AC3E}">
        <p14:creationId xmlns:p14="http://schemas.microsoft.com/office/powerpoint/2010/main" val="684835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F45C8F-3D40-4A97-96EA-5145AFC9851B}"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ED478E-3034-4D95-9C8F-045A70E2E17A}" type="slidenum">
              <a:rPr lang="en-US" smtClean="0"/>
              <a:t>‹#›</a:t>
            </a:fld>
            <a:endParaRPr lang="en-US"/>
          </a:p>
        </p:txBody>
      </p:sp>
    </p:spTree>
    <p:extLst>
      <p:ext uri="{BB962C8B-B14F-4D97-AF65-F5344CB8AC3E}">
        <p14:creationId xmlns:p14="http://schemas.microsoft.com/office/powerpoint/2010/main" val="1750377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F45C8F-3D40-4A97-96EA-5145AFC9851B}" type="datetimeFigureOut">
              <a:rPr lang="en-US" smtClean="0"/>
              <a:t>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D478E-3034-4D95-9C8F-045A70E2E17A}" type="slidenum">
              <a:rPr lang="en-US" smtClean="0"/>
              <a:t>‹#›</a:t>
            </a:fld>
            <a:endParaRPr lang="en-US"/>
          </a:p>
        </p:txBody>
      </p:sp>
    </p:spTree>
    <p:extLst>
      <p:ext uri="{BB962C8B-B14F-4D97-AF65-F5344CB8AC3E}">
        <p14:creationId xmlns:p14="http://schemas.microsoft.com/office/powerpoint/2010/main" val="451776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F45C8F-3D40-4A97-96EA-5145AFC9851B}" type="datetimeFigureOut">
              <a:rPr lang="en-US" smtClean="0"/>
              <a:t>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ED478E-3034-4D95-9C8F-045A70E2E17A}" type="slidenum">
              <a:rPr lang="en-US" smtClean="0"/>
              <a:t>‹#›</a:t>
            </a:fld>
            <a:endParaRPr lang="en-US"/>
          </a:p>
        </p:txBody>
      </p:sp>
    </p:spTree>
    <p:extLst>
      <p:ext uri="{BB962C8B-B14F-4D97-AF65-F5344CB8AC3E}">
        <p14:creationId xmlns:p14="http://schemas.microsoft.com/office/powerpoint/2010/main" val="3117247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F45C8F-3D40-4A97-96EA-5145AFC9851B}" type="datetimeFigureOut">
              <a:rPr lang="en-US" smtClean="0"/>
              <a:t>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ED478E-3034-4D95-9C8F-045A70E2E17A}" type="slidenum">
              <a:rPr lang="en-US" smtClean="0"/>
              <a:t>‹#›</a:t>
            </a:fld>
            <a:endParaRPr lang="en-US"/>
          </a:p>
        </p:txBody>
      </p:sp>
    </p:spTree>
    <p:extLst>
      <p:ext uri="{BB962C8B-B14F-4D97-AF65-F5344CB8AC3E}">
        <p14:creationId xmlns:p14="http://schemas.microsoft.com/office/powerpoint/2010/main" val="3993856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45C8F-3D40-4A97-96EA-5145AFC9851B}" type="datetimeFigureOut">
              <a:rPr lang="en-US" smtClean="0"/>
              <a:t>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ED478E-3034-4D95-9C8F-045A70E2E17A}" type="slidenum">
              <a:rPr lang="en-US" smtClean="0"/>
              <a:t>‹#›</a:t>
            </a:fld>
            <a:endParaRPr lang="en-US"/>
          </a:p>
        </p:txBody>
      </p:sp>
    </p:spTree>
    <p:extLst>
      <p:ext uri="{BB962C8B-B14F-4D97-AF65-F5344CB8AC3E}">
        <p14:creationId xmlns:p14="http://schemas.microsoft.com/office/powerpoint/2010/main" val="355825241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F45C8F-3D40-4A97-96EA-5145AFC9851B}" type="datetimeFigureOut">
              <a:rPr lang="en-US" smtClean="0"/>
              <a:t>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ED478E-3034-4D95-9C8F-045A70E2E17A}" type="slidenum">
              <a:rPr lang="en-US" smtClean="0"/>
              <a:t>‹#›</a:t>
            </a:fld>
            <a:endParaRPr lang="en-US"/>
          </a:p>
        </p:txBody>
      </p:sp>
    </p:spTree>
    <p:extLst>
      <p:ext uri="{BB962C8B-B14F-4D97-AF65-F5344CB8AC3E}">
        <p14:creationId xmlns:p14="http://schemas.microsoft.com/office/powerpoint/2010/main" val="57793830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D4F45C8F-3D40-4A97-96EA-5145AFC9851B}" type="datetimeFigureOut">
              <a:rPr lang="en-US" smtClean="0"/>
              <a:t>1/7/2019</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63ED478E-3034-4D95-9C8F-045A70E2E17A}" type="slidenum">
              <a:rPr lang="en-US" smtClean="0"/>
              <a:t>‹#›</a:t>
            </a:fld>
            <a:endParaRPr lang="en-US"/>
          </a:p>
        </p:txBody>
      </p:sp>
    </p:spTree>
    <p:extLst>
      <p:ext uri="{BB962C8B-B14F-4D97-AF65-F5344CB8AC3E}">
        <p14:creationId xmlns:p14="http://schemas.microsoft.com/office/powerpoint/2010/main" val="1278202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D4F45C8F-3D40-4A97-96EA-5145AFC9851B}" type="datetimeFigureOut">
              <a:rPr lang="en-US" smtClean="0"/>
              <a:t>1/7/2019</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63ED478E-3034-4D95-9C8F-045A70E2E17A}" type="slidenum">
              <a:rPr lang="en-US" smtClean="0"/>
              <a:t>‹#›</a:t>
            </a:fld>
            <a:endParaRPr lang="en-US"/>
          </a:p>
        </p:txBody>
      </p:sp>
    </p:spTree>
    <p:extLst>
      <p:ext uri="{BB962C8B-B14F-4D97-AF65-F5344CB8AC3E}">
        <p14:creationId xmlns:p14="http://schemas.microsoft.com/office/powerpoint/2010/main" val="186992126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consumer.ftc.gov/articles/0155-free-credit-report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creditkarma.com/"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creditcards.com/secured/?a_aid=1004&amp;a_did=1020&amp;a_eid=SEC_EX_CORE&amp;utm_source=google&amp;utm_medium=cpc&amp;utm_term=secured%20credit%20cards&amp;utm_cmpid=977073083&amp;utm_adgid=46890513245&amp;utm_tgtid=kwd-10003161&amp;utm_mt=e&amp;utm_adid=248168202420&amp;utm_dvc=c&amp;utm_ntwk=g&amp;utm_adpos=1t4&amp;utm_plcmnt=&amp;utm_locphysid=9021305&amp;utm_locintid=&amp;utm_feeditemid=&amp;utm_devicemdl=&amp;utm_plcmnttgt=&amp;adused=248168202420&amp;targetid=kwd-10003161&amp;loc_physical_ms=9021305&amp;network=g&amp;gclid=Cj0KCQiAw9nUBRCTARIsAG11eidQhe6LXwq2Ndj6up99dkeGU8rt41ZXZFwUvYr-i9Xk10WyCX3jHx8aAnboEALw_wcB"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consumer.ftc.gov/articles/0384-sample-letter-disputing-errors-your-credit-repor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myfico.com/credit-education" TargetMode="External"/><Relationship Id="rId3" Type="http://schemas.openxmlformats.org/officeDocument/2006/relationships/hyperlink" Target="https://www.nerdwallet.com/blog/5-cs-credit/#character" TargetMode="External"/><Relationship Id="rId7" Type="http://schemas.openxmlformats.org/officeDocument/2006/relationships/hyperlink" Target="https://www.nerdwallet.com/blog/5-cs-credit/#collatera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nerdwallet.com/blog/5-cs-credit/#conditions" TargetMode="External"/><Relationship Id="rId5" Type="http://schemas.openxmlformats.org/officeDocument/2006/relationships/hyperlink" Target="https://www.nerdwallet.com/blog/5-cs-credit/#capital" TargetMode="External"/><Relationship Id="rId4" Type="http://schemas.openxmlformats.org/officeDocument/2006/relationships/hyperlink" Target="https://www.nerdwallet.com/blog/5-cs-credit/#capacit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Credit</a:t>
            </a:r>
          </a:p>
        </p:txBody>
      </p:sp>
    </p:spTree>
    <p:extLst>
      <p:ext uri="{BB962C8B-B14F-4D97-AF65-F5344CB8AC3E}">
        <p14:creationId xmlns:p14="http://schemas.microsoft.com/office/powerpoint/2010/main" val="3990168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dirty="0"/>
              <a:t>What is credit?</a:t>
            </a:r>
          </a:p>
          <a:p>
            <a:endParaRPr lang="en-US" dirty="0"/>
          </a:p>
          <a:p>
            <a:r>
              <a:rPr lang="en-US" dirty="0"/>
              <a:t>Why is credit important?</a:t>
            </a:r>
          </a:p>
          <a:p>
            <a:endParaRPr lang="en-US" dirty="0"/>
          </a:p>
          <a:p>
            <a:r>
              <a:rPr lang="en-US" dirty="0"/>
              <a:t>What is a credit score?</a:t>
            </a:r>
          </a:p>
          <a:p>
            <a:pPr marL="0" indent="0">
              <a:buNone/>
            </a:pPr>
            <a:endParaRPr lang="en-US" dirty="0"/>
          </a:p>
          <a:p>
            <a:r>
              <a:rPr lang="en-US" sz="3200" b="1" dirty="0"/>
              <a:t>Credit scores range from what numbers?</a:t>
            </a:r>
          </a:p>
        </p:txBody>
      </p:sp>
    </p:spTree>
    <p:extLst>
      <p:ext uri="{BB962C8B-B14F-4D97-AF65-F5344CB8AC3E}">
        <p14:creationId xmlns:p14="http://schemas.microsoft.com/office/powerpoint/2010/main" val="933169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 Score Range</a:t>
            </a:r>
          </a:p>
        </p:txBody>
      </p:sp>
      <p:pic>
        <p:nvPicPr>
          <p:cNvPr id="4" name="Content Placeholder 3"/>
          <p:cNvPicPr>
            <a:picLocks noGrp="1" noChangeAspect="1"/>
          </p:cNvPicPr>
          <p:nvPr>
            <p:ph idx="1"/>
          </p:nvPr>
        </p:nvPicPr>
        <p:blipFill>
          <a:blip r:embed="rId2"/>
          <a:stretch>
            <a:fillRect/>
          </a:stretch>
        </p:blipFill>
        <p:spPr>
          <a:xfrm>
            <a:off x="1294325" y="2137894"/>
            <a:ext cx="8919761" cy="1910221"/>
          </a:xfrm>
          <a:prstGeom prst="rect">
            <a:avLst/>
          </a:prstGeom>
        </p:spPr>
      </p:pic>
    </p:spTree>
    <p:extLst>
      <p:ext uri="{BB962C8B-B14F-4D97-AF65-F5344CB8AC3E}">
        <p14:creationId xmlns:p14="http://schemas.microsoft.com/office/powerpoint/2010/main" val="3654628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447800"/>
            <a:ext cx="12192000" cy="9753600"/>
          </a:xfrm>
          <a:prstGeom prst="rect">
            <a:avLst/>
          </a:prstGeom>
        </p:spPr>
      </p:pic>
    </p:spTree>
    <p:extLst>
      <p:ext uri="{BB962C8B-B14F-4D97-AF65-F5344CB8AC3E}">
        <p14:creationId xmlns:p14="http://schemas.microsoft.com/office/powerpoint/2010/main" val="3255445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your credit score important?</a:t>
            </a:r>
          </a:p>
        </p:txBody>
      </p:sp>
      <p:pic>
        <p:nvPicPr>
          <p:cNvPr id="5" name="Content Placeholder 4"/>
          <p:cNvPicPr>
            <a:picLocks noGrp="1" noChangeAspect="1"/>
          </p:cNvPicPr>
          <p:nvPr>
            <p:ph idx="1"/>
          </p:nvPr>
        </p:nvPicPr>
        <p:blipFill>
          <a:blip r:embed="rId2"/>
          <a:stretch>
            <a:fillRect/>
          </a:stretch>
        </p:blipFill>
        <p:spPr>
          <a:xfrm>
            <a:off x="3898900" y="2194288"/>
            <a:ext cx="4025900" cy="4310257"/>
          </a:xfrm>
          <a:prstGeom prst="rect">
            <a:avLst/>
          </a:prstGeom>
        </p:spPr>
      </p:pic>
    </p:spTree>
    <p:extLst>
      <p:ext uri="{BB962C8B-B14F-4D97-AF65-F5344CB8AC3E}">
        <p14:creationId xmlns:p14="http://schemas.microsoft.com/office/powerpoint/2010/main" val="2844280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1089900" cy="970450"/>
          </a:xfrm>
        </p:spPr>
        <p:txBody>
          <a:bodyPr/>
          <a:lstStyle/>
          <a:p>
            <a:r>
              <a:rPr lang="en-US" dirty="0"/>
              <a:t>Factors that affect credit scores - Negative</a:t>
            </a:r>
          </a:p>
        </p:txBody>
      </p:sp>
      <p:sp>
        <p:nvSpPr>
          <p:cNvPr id="5" name="Content Placeholder 4"/>
          <p:cNvSpPr>
            <a:spLocks noGrp="1"/>
          </p:cNvSpPr>
          <p:nvPr>
            <p:ph idx="1"/>
          </p:nvPr>
        </p:nvSpPr>
        <p:spPr>
          <a:xfrm>
            <a:off x="567744" y="1728038"/>
            <a:ext cx="10515600" cy="4351338"/>
          </a:xfrm>
        </p:spPr>
        <p:txBody>
          <a:bodyPr/>
          <a:lstStyle/>
          <a:p>
            <a:pPr marL="0" indent="0">
              <a:buNone/>
            </a:pPr>
            <a:endParaRPr lang="en-US" dirty="0"/>
          </a:p>
          <a:p>
            <a:pPr lvl="1"/>
            <a:r>
              <a:rPr lang="en-US" dirty="0"/>
              <a:t>Late Payments</a:t>
            </a:r>
          </a:p>
          <a:p>
            <a:pPr lvl="1"/>
            <a:r>
              <a:rPr lang="en-US" dirty="0"/>
              <a:t>Credit checks (applications)</a:t>
            </a:r>
          </a:p>
          <a:p>
            <a:pPr lvl="1"/>
            <a:r>
              <a:rPr lang="en-US" dirty="0"/>
              <a:t>Negative events like collections, bankruptcy, Consumer Credit help</a:t>
            </a:r>
          </a:p>
          <a:p>
            <a:pPr lvl="1"/>
            <a:r>
              <a:rPr lang="en-US" dirty="0"/>
              <a:t>New Credit</a:t>
            </a:r>
          </a:p>
          <a:p>
            <a:pPr lvl="1"/>
            <a:r>
              <a:rPr lang="en-US" dirty="0"/>
              <a:t>Excessive use of credit (maxed out credit cards)</a:t>
            </a:r>
          </a:p>
          <a:p>
            <a:pPr lvl="1"/>
            <a:r>
              <a:rPr lang="en-US" dirty="0"/>
              <a:t>Closing older accounts</a:t>
            </a:r>
          </a:p>
          <a:p>
            <a:pPr lvl="1"/>
            <a:endParaRPr lang="en-US" dirty="0"/>
          </a:p>
        </p:txBody>
      </p:sp>
    </p:spTree>
    <p:extLst>
      <p:ext uri="{BB962C8B-B14F-4D97-AF65-F5344CB8AC3E}">
        <p14:creationId xmlns:p14="http://schemas.microsoft.com/office/powerpoint/2010/main" val="357401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47740" y="1600831"/>
            <a:ext cx="8431048" cy="3571682"/>
          </a:xfrm>
          <a:prstGeom prst="rect">
            <a:avLst/>
          </a:prstGeom>
        </p:spPr>
      </p:pic>
      <p:sp>
        <p:nvSpPr>
          <p:cNvPr id="3" name="Title 1">
            <a:extLst>
              <a:ext uri="{FF2B5EF4-FFF2-40B4-BE49-F238E27FC236}">
                <a16:creationId xmlns:a16="http://schemas.microsoft.com/office/drawing/2014/main" id="{C4F2DFCD-A145-4F1C-B002-6BDA40FEDC5A}"/>
              </a:ext>
            </a:extLst>
          </p:cNvPr>
          <p:cNvSpPr>
            <a:spLocks noGrp="1"/>
          </p:cNvSpPr>
          <p:nvPr>
            <p:ph type="title"/>
          </p:nvPr>
        </p:nvSpPr>
        <p:spPr>
          <a:xfrm>
            <a:off x="359834" y="433120"/>
            <a:ext cx="11089900" cy="970450"/>
          </a:xfrm>
        </p:spPr>
        <p:txBody>
          <a:bodyPr/>
          <a:lstStyle/>
          <a:p>
            <a:r>
              <a:rPr lang="en-US" dirty="0"/>
              <a:t>How long dos bankruptcy affect your credit score?</a:t>
            </a:r>
          </a:p>
        </p:txBody>
      </p:sp>
    </p:spTree>
    <p:extLst>
      <p:ext uri="{BB962C8B-B14F-4D97-AF65-F5344CB8AC3E}">
        <p14:creationId xmlns:p14="http://schemas.microsoft.com/office/powerpoint/2010/main" val="3764746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Bankruptcy?</a:t>
            </a:r>
          </a:p>
        </p:txBody>
      </p:sp>
      <p:sp>
        <p:nvSpPr>
          <p:cNvPr id="3" name="Text Placeholder 2"/>
          <p:cNvSpPr>
            <a:spLocks noGrp="1"/>
          </p:cNvSpPr>
          <p:nvPr>
            <p:ph type="body" idx="1"/>
          </p:nvPr>
        </p:nvSpPr>
        <p:spPr>
          <a:xfrm>
            <a:off x="927101" y="1681163"/>
            <a:ext cx="5157787" cy="823912"/>
          </a:xfrm>
        </p:spPr>
        <p:txBody>
          <a:bodyPr/>
          <a:lstStyle/>
          <a:p>
            <a:r>
              <a:rPr lang="en-US" dirty="0"/>
              <a:t>Chapter 7</a:t>
            </a:r>
          </a:p>
        </p:txBody>
      </p:sp>
      <p:sp>
        <p:nvSpPr>
          <p:cNvPr id="4" name="Content Placeholder 3"/>
          <p:cNvSpPr>
            <a:spLocks noGrp="1"/>
          </p:cNvSpPr>
          <p:nvPr>
            <p:ph sz="half" idx="2"/>
          </p:nvPr>
        </p:nvSpPr>
        <p:spPr>
          <a:xfrm>
            <a:off x="839788" y="2836639"/>
            <a:ext cx="4580899" cy="3021460"/>
          </a:xfrm>
        </p:spPr>
        <p:txBody>
          <a:bodyPr>
            <a:normAutofit fontScale="92500" lnSpcReduction="20000"/>
          </a:bodyPr>
          <a:lstStyle/>
          <a:p>
            <a:r>
              <a:rPr lang="en-US" sz="2000" dirty="0">
                <a:latin typeface="Century Gothic" panose="020B0502020202020204" pitchFamily="34" charset="0"/>
              </a:rPr>
              <a:t>Chapter 7 is a liquidation bankruptcy designed to wipe out your general unsecured debts such as credit cards and medical bills. To qualify for Chapter 7 bankruptcy, you must have little or no disposable income. If you make too much money, you may be required to file a Chapter 13 bankruptcy.</a:t>
            </a:r>
          </a:p>
          <a:p>
            <a:r>
              <a:rPr lang="en-US" sz="2000" dirty="0">
                <a:latin typeface="Century Gothic" panose="020B0502020202020204" pitchFamily="34" charset="0"/>
              </a:rPr>
              <a:t>Stays on your credit report for 10 years.</a:t>
            </a:r>
          </a:p>
        </p:txBody>
      </p:sp>
      <p:sp>
        <p:nvSpPr>
          <p:cNvPr id="5" name="Text Placeholder 4"/>
          <p:cNvSpPr>
            <a:spLocks noGrp="1"/>
          </p:cNvSpPr>
          <p:nvPr>
            <p:ph type="body" sz="quarter" idx="3"/>
          </p:nvPr>
        </p:nvSpPr>
        <p:spPr>
          <a:xfrm>
            <a:off x="6187414" y="1796257"/>
            <a:ext cx="5194583" cy="576262"/>
          </a:xfrm>
        </p:spPr>
        <p:txBody>
          <a:bodyPr/>
          <a:lstStyle/>
          <a:p>
            <a:r>
              <a:rPr lang="en-US" dirty="0"/>
              <a:t>Chapter 13</a:t>
            </a:r>
          </a:p>
        </p:txBody>
      </p:sp>
      <p:sp>
        <p:nvSpPr>
          <p:cNvPr id="6" name="Content Placeholder 5"/>
          <p:cNvSpPr>
            <a:spLocks noGrp="1"/>
          </p:cNvSpPr>
          <p:nvPr>
            <p:ph sz="quarter" idx="4"/>
          </p:nvPr>
        </p:nvSpPr>
        <p:spPr>
          <a:xfrm>
            <a:off x="6187414" y="2372519"/>
            <a:ext cx="5194583" cy="3109913"/>
          </a:xfrm>
        </p:spPr>
        <p:txBody>
          <a:bodyPr>
            <a:noAutofit/>
          </a:bodyPr>
          <a:lstStyle/>
          <a:p>
            <a:r>
              <a:rPr lang="en-US" dirty="0">
                <a:latin typeface="Century Gothic" panose="020B0502020202020204" pitchFamily="34" charset="0"/>
              </a:rPr>
              <a:t>Chapter 13 is a reorganization bankruptcy designed for debtors with regular income who can pay back at least a portion of their debts through a repayment plan.</a:t>
            </a:r>
          </a:p>
          <a:p>
            <a:r>
              <a:rPr lang="en-US" dirty="0">
                <a:latin typeface="Century Gothic" panose="020B0502020202020204" pitchFamily="34" charset="0"/>
              </a:rPr>
              <a:t>In Chapter 13 bankruptcy, you get to keep all of your property (including nonexempt assets). In exchange, you pay back all or a portion of your debts through a repayment plan (the amount you must pay back depends on your income, expenses, and types of debt).</a:t>
            </a:r>
          </a:p>
          <a:p>
            <a:r>
              <a:rPr lang="en-US" dirty="0">
                <a:latin typeface="Century Gothic" panose="020B0502020202020204" pitchFamily="34" charset="0"/>
              </a:rPr>
              <a:t>Stays on your credit report for 7 years.</a:t>
            </a:r>
          </a:p>
        </p:txBody>
      </p:sp>
      <p:sp>
        <p:nvSpPr>
          <p:cNvPr id="8" name="TextBox 7"/>
          <p:cNvSpPr txBox="1"/>
          <p:nvPr/>
        </p:nvSpPr>
        <p:spPr>
          <a:xfrm>
            <a:off x="1159099" y="6189663"/>
            <a:ext cx="3670478" cy="369332"/>
          </a:xfrm>
          <a:prstGeom prst="rect">
            <a:avLst/>
          </a:prstGeom>
          <a:noFill/>
        </p:spPr>
        <p:txBody>
          <a:bodyPr wrap="square" rtlCol="0">
            <a:spAutoFit/>
          </a:bodyPr>
          <a:lstStyle/>
          <a:p>
            <a:r>
              <a:rPr lang="en-US" dirty="0"/>
              <a:t>www.nolo.com</a:t>
            </a:r>
          </a:p>
        </p:txBody>
      </p:sp>
    </p:spTree>
    <p:extLst>
      <p:ext uri="{BB962C8B-B14F-4D97-AF65-F5344CB8AC3E}">
        <p14:creationId xmlns:p14="http://schemas.microsoft.com/office/powerpoint/2010/main" val="749177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affect credit scores - Positive</a:t>
            </a:r>
          </a:p>
        </p:txBody>
      </p:sp>
      <p:sp>
        <p:nvSpPr>
          <p:cNvPr id="5" name="Content Placeholder 4"/>
          <p:cNvSpPr>
            <a:spLocks noGrp="1"/>
          </p:cNvSpPr>
          <p:nvPr>
            <p:ph idx="1"/>
          </p:nvPr>
        </p:nvSpPr>
        <p:spPr/>
        <p:txBody>
          <a:bodyPr/>
          <a:lstStyle/>
          <a:p>
            <a:pPr marL="0" indent="0">
              <a:buNone/>
            </a:pPr>
            <a:endParaRPr lang="en-US" dirty="0"/>
          </a:p>
          <a:p>
            <a:pPr lvl="1"/>
            <a:r>
              <a:rPr lang="en-US" sz="2800" dirty="0"/>
              <a:t>On time Payments</a:t>
            </a:r>
          </a:p>
          <a:p>
            <a:pPr lvl="1"/>
            <a:r>
              <a:rPr lang="en-US" sz="2800" dirty="0"/>
              <a:t>Length of credit – the longer the better</a:t>
            </a:r>
          </a:p>
          <a:p>
            <a:pPr lvl="1"/>
            <a:r>
              <a:rPr lang="en-US" sz="2800" dirty="0"/>
              <a:t>Minimal use of credit</a:t>
            </a:r>
          </a:p>
          <a:p>
            <a:pPr lvl="1"/>
            <a:r>
              <a:rPr lang="en-US" sz="2800" dirty="0"/>
              <a:t>Paid off accounts</a:t>
            </a:r>
          </a:p>
          <a:p>
            <a:pPr lvl="1"/>
            <a:r>
              <a:rPr lang="en-US" sz="2800" dirty="0"/>
              <a:t>High credit to debt utilization</a:t>
            </a:r>
          </a:p>
          <a:p>
            <a:pPr lvl="1"/>
            <a:endParaRPr lang="en-US" dirty="0"/>
          </a:p>
        </p:txBody>
      </p:sp>
    </p:spTree>
    <p:extLst>
      <p:ext uri="{BB962C8B-B14F-4D97-AF65-F5344CB8AC3E}">
        <p14:creationId xmlns:p14="http://schemas.microsoft.com/office/powerpoint/2010/main" val="2714740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 reported to collections</a:t>
            </a:r>
          </a:p>
        </p:txBody>
      </p:sp>
      <p:pic>
        <p:nvPicPr>
          <p:cNvPr id="3" name="Picture 2"/>
          <p:cNvPicPr>
            <a:picLocks noChangeAspect="1"/>
          </p:cNvPicPr>
          <p:nvPr/>
        </p:nvPicPr>
        <p:blipFill rotWithShape="1">
          <a:blip r:embed="rId3"/>
          <a:srcRect l="19226" t="21279" r="18465" b="9202"/>
          <a:stretch/>
        </p:blipFill>
        <p:spPr>
          <a:xfrm>
            <a:off x="1688123" y="1417638"/>
            <a:ext cx="8468752" cy="5314782"/>
          </a:xfrm>
          <a:prstGeom prst="rect">
            <a:avLst/>
          </a:prstGeom>
        </p:spPr>
      </p:pic>
    </p:spTree>
    <p:extLst>
      <p:ext uri="{BB962C8B-B14F-4D97-AF65-F5344CB8AC3E}">
        <p14:creationId xmlns:p14="http://schemas.microsoft.com/office/powerpoint/2010/main" val="2323767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16" y="292443"/>
            <a:ext cx="5302332" cy="970450"/>
          </a:xfrm>
        </p:spPr>
        <p:txBody>
          <a:bodyPr/>
          <a:lstStyle/>
          <a:p>
            <a:r>
              <a:rPr lang="en-US" dirty="0"/>
              <a:t>Getting a New Loan</a:t>
            </a:r>
          </a:p>
        </p:txBody>
      </p:sp>
      <p:pic>
        <p:nvPicPr>
          <p:cNvPr id="4" name="Picture 3"/>
          <p:cNvPicPr>
            <a:picLocks noChangeAspect="1"/>
          </p:cNvPicPr>
          <p:nvPr/>
        </p:nvPicPr>
        <p:blipFill rotWithShape="1">
          <a:blip r:embed="rId2"/>
          <a:srcRect l="20521" t="8464" r="24062" b="21354"/>
          <a:stretch/>
        </p:blipFill>
        <p:spPr>
          <a:xfrm>
            <a:off x="5603841" y="292442"/>
            <a:ext cx="6376152" cy="6460049"/>
          </a:xfrm>
          <a:prstGeom prst="rect">
            <a:avLst/>
          </a:prstGeom>
        </p:spPr>
      </p:pic>
    </p:spTree>
    <p:extLst>
      <p:ext uri="{BB962C8B-B14F-4D97-AF65-F5344CB8AC3E}">
        <p14:creationId xmlns:p14="http://schemas.microsoft.com/office/powerpoint/2010/main" val="2135782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sz="3600" b="1" dirty="0"/>
              <a:t>What is credit?</a:t>
            </a:r>
          </a:p>
          <a:p>
            <a:endParaRPr lang="en-US" dirty="0"/>
          </a:p>
          <a:p>
            <a:r>
              <a:rPr lang="en-US" dirty="0"/>
              <a:t>Why is credit important?</a:t>
            </a:r>
          </a:p>
          <a:p>
            <a:endParaRPr lang="en-US" dirty="0"/>
          </a:p>
          <a:p>
            <a:r>
              <a:rPr lang="en-US" dirty="0"/>
              <a:t>What is a credit score?</a:t>
            </a:r>
          </a:p>
          <a:p>
            <a:endParaRPr lang="en-US" dirty="0"/>
          </a:p>
          <a:p>
            <a:r>
              <a:rPr lang="en-US" dirty="0"/>
              <a:t>Credit scores range from what numbers?</a:t>
            </a:r>
          </a:p>
        </p:txBody>
      </p:sp>
    </p:spTree>
    <p:extLst>
      <p:ext uri="{BB962C8B-B14F-4D97-AF65-F5344CB8AC3E}">
        <p14:creationId xmlns:p14="http://schemas.microsoft.com/office/powerpoint/2010/main" val="830203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a New Credit Card and transferring a balance</a:t>
            </a:r>
          </a:p>
        </p:txBody>
      </p:sp>
      <p:pic>
        <p:nvPicPr>
          <p:cNvPr id="5" name="Picture 4"/>
          <p:cNvPicPr>
            <a:picLocks noChangeAspect="1"/>
          </p:cNvPicPr>
          <p:nvPr/>
        </p:nvPicPr>
        <p:blipFill rotWithShape="1">
          <a:blip r:embed="rId2"/>
          <a:srcRect l="22083" t="9897" r="21354" b="24087"/>
          <a:stretch/>
        </p:blipFill>
        <p:spPr>
          <a:xfrm>
            <a:off x="4800600" y="1371248"/>
            <a:ext cx="5549900" cy="5181951"/>
          </a:xfrm>
          <a:prstGeom prst="rect">
            <a:avLst/>
          </a:prstGeom>
        </p:spPr>
      </p:pic>
    </p:spTree>
    <p:extLst>
      <p:ext uri="{BB962C8B-B14F-4D97-AF65-F5344CB8AC3E}">
        <p14:creationId xmlns:p14="http://schemas.microsoft.com/office/powerpoint/2010/main" val="3400483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4226234" cy="1212800"/>
          </a:xfrm>
        </p:spPr>
        <p:txBody>
          <a:bodyPr/>
          <a:lstStyle/>
          <a:p>
            <a:r>
              <a:rPr lang="en-US" dirty="0"/>
              <a:t>Closing an old account</a:t>
            </a:r>
          </a:p>
        </p:txBody>
      </p:sp>
      <p:pic>
        <p:nvPicPr>
          <p:cNvPr id="3" name="Picture 2"/>
          <p:cNvPicPr>
            <a:picLocks noChangeAspect="1"/>
          </p:cNvPicPr>
          <p:nvPr/>
        </p:nvPicPr>
        <p:blipFill>
          <a:blip r:embed="rId2"/>
          <a:stretch>
            <a:fillRect/>
          </a:stretch>
        </p:blipFill>
        <p:spPr>
          <a:xfrm>
            <a:off x="5317586" y="156037"/>
            <a:ext cx="6288259" cy="6545925"/>
          </a:xfrm>
          <a:prstGeom prst="rect">
            <a:avLst/>
          </a:prstGeom>
        </p:spPr>
      </p:pic>
    </p:spTree>
    <p:extLst>
      <p:ext uri="{BB962C8B-B14F-4D97-AF65-F5344CB8AC3E}">
        <p14:creationId xmlns:p14="http://schemas.microsoft.com/office/powerpoint/2010/main" val="2146054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447800"/>
            <a:ext cx="12192000" cy="9753600"/>
          </a:xfrm>
          <a:prstGeom prst="rect">
            <a:avLst/>
          </a:prstGeom>
        </p:spPr>
      </p:pic>
    </p:spTree>
    <p:extLst>
      <p:ext uri="{BB962C8B-B14F-4D97-AF65-F5344CB8AC3E}">
        <p14:creationId xmlns:p14="http://schemas.microsoft.com/office/powerpoint/2010/main" val="1597691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447800"/>
            <a:ext cx="12192000" cy="9753600"/>
          </a:xfrm>
          <a:prstGeom prst="rect">
            <a:avLst/>
          </a:prstGeom>
        </p:spPr>
      </p:pic>
    </p:spTree>
    <p:extLst>
      <p:ext uri="{BB962C8B-B14F-4D97-AF65-F5344CB8AC3E}">
        <p14:creationId xmlns:p14="http://schemas.microsoft.com/office/powerpoint/2010/main" val="1654108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care of your credit</a:t>
            </a:r>
          </a:p>
        </p:txBody>
      </p:sp>
      <p:sp>
        <p:nvSpPr>
          <p:cNvPr id="4" name="TextBox 3"/>
          <p:cNvSpPr txBox="1"/>
          <p:nvPr/>
        </p:nvSpPr>
        <p:spPr>
          <a:xfrm>
            <a:off x="917198" y="2184400"/>
            <a:ext cx="10464800" cy="5509200"/>
          </a:xfrm>
          <a:prstGeom prst="rect">
            <a:avLst/>
          </a:prstGeom>
          <a:noFill/>
        </p:spPr>
        <p:txBody>
          <a:bodyPr wrap="square" rtlCol="0">
            <a:spAutoFit/>
          </a:bodyPr>
          <a:lstStyle/>
          <a:p>
            <a:pPr marL="285750" indent="-285750">
              <a:buFont typeface="Arial" panose="020B0604020202020204" pitchFamily="34" charset="0"/>
              <a:buChar char="•"/>
            </a:pPr>
            <a:r>
              <a:rPr lang="en-US" sz="2000" dirty="0"/>
              <a:t>Get your free credit report </a:t>
            </a:r>
            <a:r>
              <a:rPr lang="en-US" sz="2000" dirty="0">
                <a:hlinkClick r:id="rId3"/>
              </a:rPr>
              <a:t>EVERY YEAR</a:t>
            </a:r>
            <a:r>
              <a:rPr lang="en-US" sz="2000" dirty="0"/>
              <a:t>.  You get one free every year!  Be careful not to get scammed though!</a:t>
            </a:r>
          </a:p>
          <a:p>
            <a:endParaRPr lang="en-US" sz="2000" dirty="0"/>
          </a:p>
          <a:p>
            <a:pPr marL="285750" indent="-285750">
              <a:buFont typeface="Arial" panose="020B0604020202020204" pitchFamily="34" charset="0"/>
              <a:buChar char="•"/>
            </a:pPr>
            <a:r>
              <a:rPr lang="en-US" sz="2000" dirty="0"/>
              <a:t>Track your credit regularly using sites like </a:t>
            </a:r>
            <a:r>
              <a:rPr lang="en-US" sz="2000" dirty="0">
                <a:hlinkClick r:id="rId4"/>
              </a:rPr>
              <a:t>Credit Karma</a:t>
            </a:r>
            <a:r>
              <a:rPr lang="en-US" sz="2000" dirty="0"/>
              <a:t>.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If you are denied credit, contact the credit bureau used and get another free report.  Make sure to make corrections if necessary.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Set up alerts on your debit card and credit cards so you are notified if there are charges above a predetermined amount so you know right away.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Don’t overextend yourself by using too much credit.</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Pay your credit bills in full every month.</a:t>
            </a:r>
          </a:p>
          <a:p>
            <a:pPr marL="285750" indent="-285750">
              <a:buFont typeface="Arial" panose="020B0604020202020204" pitchFamily="34" charset="0"/>
              <a:buChar char="•"/>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151548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are denied credit</a:t>
            </a:r>
          </a:p>
        </p:txBody>
      </p:sp>
      <p:sp>
        <p:nvSpPr>
          <p:cNvPr id="4" name="TextBox 3"/>
          <p:cNvSpPr txBox="1"/>
          <p:nvPr/>
        </p:nvSpPr>
        <p:spPr>
          <a:xfrm>
            <a:off x="810000" y="1720574"/>
            <a:ext cx="10464800" cy="6678751"/>
          </a:xfrm>
          <a:prstGeom prst="rect">
            <a:avLst/>
          </a:prstGeom>
          <a:noFill/>
        </p:spPr>
        <p:txBody>
          <a:bodyPr wrap="square" rtlCol="0">
            <a:spAutoFit/>
          </a:bodyPr>
          <a:lstStyle/>
          <a:p>
            <a:pPr marL="285750" indent="-285750">
              <a:buFont typeface="Arial" panose="020B0604020202020204" pitchFamily="34" charset="0"/>
              <a:buChar char="•"/>
            </a:pPr>
            <a:r>
              <a:rPr lang="en-US" sz="2400" dirty="0"/>
              <a:t>It could be because of:</a:t>
            </a:r>
          </a:p>
          <a:p>
            <a:pPr marL="742950" lvl="1" indent="-285750">
              <a:buFont typeface="Arial" panose="020B0604020202020204" pitchFamily="34" charset="0"/>
              <a:buChar char="•"/>
            </a:pPr>
            <a:r>
              <a:rPr lang="en-US" sz="2400" dirty="0"/>
              <a:t>Poor credit history (time, payment history, no or very little credit)</a:t>
            </a:r>
          </a:p>
          <a:p>
            <a:pPr marL="742950" lvl="1" indent="-285750">
              <a:buFont typeface="Arial" panose="020B0604020202020204" pitchFamily="34" charset="0"/>
              <a:buChar char="•"/>
            </a:pPr>
            <a:r>
              <a:rPr lang="en-US" sz="2400" dirty="0"/>
              <a:t>Too much debt already (debit to income)</a:t>
            </a:r>
          </a:p>
          <a:p>
            <a:pPr marL="742950" lvl="1" indent="-285750">
              <a:buFont typeface="Arial" panose="020B0604020202020204" pitchFamily="34" charset="0"/>
              <a:buChar char="•"/>
            </a:pPr>
            <a:r>
              <a:rPr lang="en-US" sz="2400" dirty="0"/>
              <a:t>Too short of a time at a job or at a residence</a:t>
            </a:r>
          </a:p>
          <a:p>
            <a:pPr marL="742950" lvl="1" indent="-285750">
              <a:buFont typeface="Arial" panose="020B0604020202020204" pitchFamily="34" charset="0"/>
              <a:buChar char="•"/>
            </a:pPr>
            <a:r>
              <a:rPr lang="en-US" sz="2400" dirty="0"/>
              <a:t>Poor or irregular work history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Ask bank for a reason </a:t>
            </a:r>
          </a:p>
          <a:p>
            <a:pPr marL="285750" indent="-285750">
              <a:buFont typeface="Arial" panose="020B0604020202020204" pitchFamily="34" charset="0"/>
              <a:buChar char="•"/>
            </a:pPr>
            <a:r>
              <a:rPr lang="en-US" sz="2400" dirty="0"/>
              <a:t>If it is because of your credit history -  contact the credit bureau used and get another free report.  Make sure to make corrections if necessary.</a:t>
            </a:r>
          </a:p>
          <a:p>
            <a:pPr marL="285750" indent="-285750">
              <a:buFont typeface="Arial" panose="020B0604020202020204" pitchFamily="34" charset="0"/>
              <a:buChar char="•"/>
            </a:pPr>
            <a:r>
              <a:rPr lang="en-US" sz="2400" dirty="0"/>
              <a:t>If it is because of your existing debt - pay off existing debt before reapplying</a:t>
            </a:r>
          </a:p>
          <a:p>
            <a:pPr marL="285750" indent="-285750">
              <a:buFont typeface="Arial" panose="020B0604020202020204" pitchFamily="34" charset="0"/>
              <a:buChar char="•"/>
            </a:pPr>
            <a:r>
              <a:rPr lang="en-US" sz="2400" dirty="0"/>
              <a:t>To build credit history – get a </a:t>
            </a:r>
            <a:r>
              <a:rPr lang="en-US" sz="2400" dirty="0">
                <a:hlinkClick r:id="rId2"/>
              </a:rPr>
              <a:t>secured credit card</a:t>
            </a:r>
            <a:endParaRPr lang="en-US" sz="2400" dirty="0"/>
          </a:p>
          <a:p>
            <a:pPr marL="285750" indent="-285750">
              <a:buFont typeface="Arial" panose="020B0604020202020204" pitchFamily="34" charset="0"/>
              <a:buChar char="•"/>
            </a:pPr>
            <a:r>
              <a:rPr lang="en-US" sz="2400" dirty="0"/>
              <a:t>Save to pay part or all of the credit you are asking for.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572893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Correcting Your Credit Report</a:t>
            </a:r>
          </a:p>
        </p:txBody>
      </p:sp>
      <p:sp>
        <p:nvSpPr>
          <p:cNvPr id="4" name="TextBox 3"/>
          <p:cNvSpPr txBox="1"/>
          <p:nvPr/>
        </p:nvSpPr>
        <p:spPr>
          <a:xfrm>
            <a:off x="810000" y="1809653"/>
            <a:ext cx="10464800" cy="5632311"/>
          </a:xfrm>
          <a:prstGeom prst="rect">
            <a:avLst/>
          </a:prstGeom>
          <a:noFill/>
        </p:spPr>
        <p:txBody>
          <a:bodyPr wrap="square" rtlCol="0">
            <a:spAutoFit/>
          </a:bodyPr>
          <a:lstStyle/>
          <a:p>
            <a:pPr marL="285750" indent="-285750">
              <a:buFont typeface="Arial" panose="020B0604020202020204" pitchFamily="34" charset="0"/>
              <a:buChar char="•"/>
            </a:pPr>
            <a:endParaRPr lang="en-US" dirty="0"/>
          </a:p>
          <a:p>
            <a:r>
              <a:rPr lang="en-US" sz="2400" b="1" dirty="0"/>
              <a:t>Step Two</a:t>
            </a:r>
          </a:p>
          <a:p>
            <a:r>
              <a:rPr lang="en-US" sz="2400" dirty="0"/>
              <a:t>Tell the information provider (that is, the person, company, or organization that provides information about you to a credit reporting company), in writing, that you dispute an item in your credit report.</a:t>
            </a:r>
          </a:p>
          <a:p>
            <a:pPr marL="742950" lvl="1" indent="-285750">
              <a:buFont typeface="Arial" panose="020B0604020202020204" pitchFamily="34" charset="0"/>
              <a:buChar char="•"/>
            </a:pPr>
            <a:r>
              <a:rPr lang="en-US" sz="2400" dirty="0"/>
              <a:t>If the provider continues to report the item you disputed to a credit reporting company, it must let the credit reporting company know about your dispute. And if you are correct — that is, if the information you dispute is found to be inaccurate or incomplete — the information provider must tell the credit reporting company to update or delete the item.</a:t>
            </a:r>
          </a:p>
          <a:p>
            <a:pPr marL="742950" lvl="1" indent="-285750">
              <a:buFont typeface="Arial" panose="020B0604020202020204" pitchFamily="34" charset="0"/>
              <a:buChar char="•"/>
            </a:pPr>
            <a:r>
              <a:rPr lang="en-US" sz="2400" dirty="0"/>
              <a:t>If the information is accurate – only time will erase it.</a:t>
            </a:r>
          </a:p>
          <a:p>
            <a:endParaRPr lang="en-US" dirty="0"/>
          </a:p>
          <a:p>
            <a:endParaRPr lang="en-US" dirty="0"/>
          </a:p>
          <a:p>
            <a:endParaRPr lang="en-US" dirty="0"/>
          </a:p>
        </p:txBody>
      </p:sp>
    </p:spTree>
    <p:extLst>
      <p:ext uri="{BB962C8B-B14F-4D97-AF65-F5344CB8AC3E}">
        <p14:creationId xmlns:p14="http://schemas.microsoft.com/office/powerpoint/2010/main" val="2794201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Correcting Your Credit Report</a:t>
            </a:r>
          </a:p>
        </p:txBody>
      </p:sp>
      <p:sp>
        <p:nvSpPr>
          <p:cNvPr id="4" name="TextBox 3"/>
          <p:cNvSpPr txBox="1"/>
          <p:nvPr/>
        </p:nvSpPr>
        <p:spPr>
          <a:xfrm>
            <a:off x="810000" y="2217615"/>
            <a:ext cx="10464800" cy="3354765"/>
          </a:xfrm>
          <a:prstGeom prst="rect">
            <a:avLst/>
          </a:prstGeom>
          <a:noFill/>
        </p:spPr>
        <p:txBody>
          <a:bodyPr wrap="square" rtlCol="0">
            <a:spAutoFit/>
          </a:bodyPr>
          <a:lstStyle/>
          <a:p>
            <a:r>
              <a:rPr lang="en-US" sz="2800" b="1" dirty="0"/>
              <a:t>Step One</a:t>
            </a:r>
          </a:p>
          <a:p>
            <a:r>
              <a:rPr lang="en-US" sz="2800" dirty="0"/>
              <a:t>Tell the credit reporting company, in writing, what information you think is inaccurate. Use our </a:t>
            </a:r>
            <a:r>
              <a:rPr lang="en-US" sz="2800" dirty="0">
                <a:hlinkClick r:id="rId2"/>
              </a:rPr>
              <a:t>sample dispute letter</a:t>
            </a:r>
            <a:r>
              <a:rPr lang="en-US" sz="2800" dirty="0"/>
              <a:t>. Include copies (NOT originals) of documents that support your position.</a:t>
            </a:r>
          </a:p>
          <a:p>
            <a:pPr marL="285750" indent="-285750">
              <a:buFont typeface="Arial" panose="020B0604020202020204" pitchFamily="34" charset="0"/>
              <a:buChar char="•"/>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350437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 Yourself</a:t>
            </a:r>
          </a:p>
        </p:txBody>
      </p:sp>
      <p:sp>
        <p:nvSpPr>
          <p:cNvPr id="4" name="TextBox 3"/>
          <p:cNvSpPr txBox="1"/>
          <p:nvPr/>
        </p:nvSpPr>
        <p:spPr>
          <a:xfrm>
            <a:off x="273049" y="2133600"/>
            <a:ext cx="11645900" cy="5078313"/>
          </a:xfrm>
          <a:prstGeom prst="rect">
            <a:avLst/>
          </a:prstGeom>
          <a:noFill/>
        </p:spPr>
        <p:txBody>
          <a:bodyPr wrap="square" rtlCol="0">
            <a:spAutoFit/>
          </a:bodyPr>
          <a:lstStyle/>
          <a:p>
            <a:pPr marL="457200" indent="-457200">
              <a:buFont typeface="Arial" panose="020B0604020202020204" pitchFamily="34" charset="0"/>
              <a:buChar char="•"/>
            </a:pPr>
            <a:r>
              <a:rPr lang="en-US" sz="3200" b="1" dirty="0"/>
              <a:t>Avoid Bait and Switch Tactics</a:t>
            </a:r>
          </a:p>
          <a:p>
            <a:pPr marL="457200" indent="-457200">
              <a:buFont typeface="Arial" panose="020B0604020202020204" pitchFamily="34" charset="0"/>
              <a:buChar char="•"/>
            </a:pPr>
            <a:r>
              <a:rPr lang="en-US" sz="3200" b="1" dirty="0"/>
              <a:t>Avoid businesses that advertise “No Credit No Problem”</a:t>
            </a:r>
          </a:p>
          <a:p>
            <a:pPr marL="457200" indent="-457200">
              <a:buFont typeface="Arial" panose="020B0604020202020204" pitchFamily="34" charset="0"/>
              <a:buChar char="•"/>
            </a:pPr>
            <a:r>
              <a:rPr lang="en-US" sz="3200" b="1" dirty="0"/>
              <a:t>Promises to refinance at a lower rate and a later date usually are just a tactic to get you to finance NOW</a:t>
            </a:r>
          </a:p>
          <a:p>
            <a:pPr marL="457200" indent="-457200">
              <a:buFont typeface="Arial" panose="020B0604020202020204" pitchFamily="34" charset="0"/>
              <a:buChar char="•"/>
            </a:pPr>
            <a:r>
              <a:rPr lang="en-US" sz="3200" b="1" dirty="0"/>
              <a:t>Never sign blank loan documents</a:t>
            </a:r>
          </a:p>
          <a:p>
            <a:pPr marL="457200" indent="-457200">
              <a:buFont typeface="Arial" panose="020B0604020202020204" pitchFamily="34" charset="0"/>
              <a:buChar char="•"/>
            </a:pPr>
            <a:r>
              <a:rPr lang="en-US" sz="3200" b="1" dirty="0"/>
              <a:t>Never sign a title or a “deed” to get a loan</a:t>
            </a:r>
          </a:p>
          <a:p>
            <a:pPr marL="457200" indent="-457200">
              <a:buFont typeface="Arial" panose="020B0604020202020204" pitchFamily="34" charset="0"/>
              <a:buChar char="•"/>
            </a:pPr>
            <a:r>
              <a:rPr lang="en-US" sz="3200" b="1" dirty="0"/>
              <a:t>Ensure the interest rate you are agreeing to is in the loan paperwork</a:t>
            </a:r>
          </a:p>
          <a:p>
            <a:pPr marL="457200" indent="-457200">
              <a:buFont typeface="Arial" panose="020B0604020202020204" pitchFamily="34" charset="0"/>
              <a:buChar char="•"/>
            </a:pPr>
            <a:r>
              <a:rPr lang="en-US" sz="3200" b="1" dirty="0"/>
              <a:t>Avoid Payday lenders, Title loans,  and Pawn Shops</a:t>
            </a:r>
          </a:p>
          <a:p>
            <a:endParaRPr lang="en-US" b="1" dirty="0"/>
          </a:p>
          <a:p>
            <a:endParaRPr lang="en-US" dirty="0"/>
          </a:p>
        </p:txBody>
      </p:sp>
    </p:spTree>
    <p:extLst>
      <p:ext uri="{BB962C8B-B14F-4D97-AF65-F5344CB8AC3E}">
        <p14:creationId xmlns:p14="http://schemas.microsoft.com/office/powerpoint/2010/main" val="68051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“fix” your credit</a:t>
            </a:r>
          </a:p>
        </p:txBody>
      </p:sp>
      <p:pic>
        <p:nvPicPr>
          <p:cNvPr id="3" name="Picture 2">
            <a:extLst>
              <a:ext uri="{FF2B5EF4-FFF2-40B4-BE49-F238E27FC236}">
                <a16:creationId xmlns:a16="http://schemas.microsoft.com/office/drawing/2014/main" id="{9A4B37C2-E34A-4D46-B553-641543239264}"/>
              </a:ext>
            </a:extLst>
          </p:cNvPr>
          <p:cNvPicPr>
            <a:picLocks noChangeAspect="1"/>
          </p:cNvPicPr>
          <p:nvPr/>
        </p:nvPicPr>
        <p:blipFill>
          <a:blip r:embed="rId3"/>
          <a:stretch>
            <a:fillRect/>
          </a:stretch>
        </p:blipFill>
        <p:spPr>
          <a:xfrm>
            <a:off x="1862136" y="2677201"/>
            <a:ext cx="8467725" cy="2400300"/>
          </a:xfrm>
          <a:prstGeom prst="rect">
            <a:avLst/>
          </a:prstGeom>
        </p:spPr>
      </p:pic>
    </p:spTree>
    <p:extLst>
      <p:ext uri="{BB962C8B-B14F-4D97-AF65-F5344CB8AC3E}">
        <p14:creationId xmlns:p14="http://schemas.microsoft.com/office/powerpoint/2010/main" val="1302359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credit? </a:t>
            </a:r>
            <a:br>
              <a:rPr lang="en-US" dirty="0"/>
            </a:br>
            <a:r>
              <a:rPr lang="en-US" dirty="0"/>
              <a:t> </a:t>
            </a:r>
          </a:p>
        </p:txBody>
      </p:sp>
      <p:pic>
        <p:nvPicPr>
          <p:cNvPr id="6" name="Content Placeholder 5"/>
          <p:cNvPicPr>
            <a:picLocks noGrp="1" noChangeAspect="1"/>
          </p:cNvPicPr>
          <p:nvPr>
            <p:ph idx="1"/>
          </p:nvPr>
        </p:nvPicPr>
        <p:blipFill>
          <a:blip r:embed="rId3"/>
          <a:stretch>
            <a:fillRect/>
          </a:stretch>
        </p:blipFill>
        <p:spPr>
          <a:xfrm>
            <a:off x="1208156" y="1828800"/>
            <a:ext cx="8760357" cy="2901157"/>
          </a:xfrm>
          <a:prstGeom prst="rect">
            <a:avLst/>
          </a:prstGeom>
        </p:spPr>
      </p:pic>
    </p:spTree>
    <p:extLst>
      <p:ext uri="{BB962C8B-B14F-4D97-AF65-F5344CB8AC3E}">
        <p14:creationId xmlns:p14="http://schemas.microsoft.com/office/powerpoint/2010/main" val="2112432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“fix” your credit</a:t>
            </a:r>
          </a:p>
        </p:txBody>
      </p:sp>
      <p:sp>
        <p:nvSpPr>
          <p:cNvPr id="4" name="TextBox 3"/>
          <p:cNvSpPr txBox="1"/>
          <p:nvPr/>
        </p:nvSpPr>
        <p:spPr>
          <a:xfrm>
            <a:off x="393700" y="2006600"/>
            <a:ext cx="11645900" cy="5324535"/>
          </a:xfrm>
          <a:prstGeom prst="rect">
            <a:avLst/>
          </a:prstGeom>
          <a:noFill/>
        </p:spPr>
        <p:txBody>
          <a:bodyPr wrap="square" rtlCol="0">
            <a:spAutoFit/>
          </a:bodyPr>
          <a:lstStyle/>
          <a:p>
            <a:r>
              <a:rPr lang="en-US" sz="2800" b="1" dirty="0"/>
              <a:t>If you get into a mess with credit, get overextended or you can’t make your payments – DO NOT IGNORE THE PROBLEM!  </a:t>
            </a:r>
            <a:r>
              <a:rPr lang="en-US" sz="3600" b="1" dirty="0">
                <a:solidFill>
                  <a:srgbClr val="FF0000"/>
                </a:solidFill>
                <a:latin typeface="Cooper Std Black" panose="0208090304030B020404" pitchFamily="18" charset="0"/>
              </a:rPr>
              <a:t>It won’t go away – it will get worse.</a:t>
            </a:r>
          </a:p>
          <a:p>
            <a:endParaRPr lang="en-US" sz="3600" b="1" dirty="0">
              <a:solidFill>
                <a:srgbClr val="FF0000"/>
              </a:solidFill>
              <a:latin typeface="Cooper Std Black" panose="0208090304030B020404" pitchFamily="18" charset="0"/>
            </a:endParaRPr>
          </a:p>
          <a:p>
            <a:pPr marL="285750" indent="-285750">
              <a:buFont typeface="Arial" panose="020B0604020202020204" pitchFamily="34" charset="0"/>
              <a:buChar char="•"/>
            </a:pPr>
            <a:r>
              <a:rPr lang="en-US" sz="2800" b="1" dirty="0"/>
              <a:t>Contact the creditor – try to restructure your payments</a:t>
            </a:r>
          </a:p>
          <a:p>
            <a:pPr marL="285750" indent="-285750">
              <a:buFont typeface="Arial" panose="020B0604020202020204" pitchFamily="34" charset="0"/>
              <a:buChar char="•"/>
            </a:pPr>
            <a:r>
              <a:rPr lang="en-US" sz="2800" b="1" dirty="0"/>
              <a:t>Try to get another job or find additional sources of income to get back on track</a:t>
            </a:r>
          </a:p>
          <a:p>
            <a:pPr marL="285750" indent="-285750">
              <a:buFont typeface="Arial" panose="020B0604020202020204" pitchFamily="34" charset="0"/>
              <a:buChar char="•"/>
            </a:pPr>
            <a:r>
              <a:rPr lang="en-US" sz="2800" b="1" dirty="0"/>
              <a:t>If that doesn’t work……go to a recognized Consumer Credit Counselor for help</a:t>
            </a:r>
          </a:p>
          <a:p>
            <a:pPr marL="285750" indent="-285750">
              <a:buFont typeface="Arial" panose="020B0604020202020204" pitchFamily="34" charset="0"/>
              <a:buChar char="•"/>
            </a:pPr>
            <a:r>
              <a:rPr lang="en-US" sz="2800" b="1" dirty="0"/>
              <a:t>If all else fails…bankruptcy might be necessary</a:t>
            </a:r>
          </a:p>
          <a:p>
            <a:pPr marL="285750" indent="-285750">
              <a:buFont typeface="Arial" panose="020B0604020202020204" pitchFamily="34" charset="0"/>
              <a:buChar char="•"/>
            </a:pPr>
            <a:endParaRPr lang="en-US" b="1" dirty="0"/>
          </a:p>
          <a:p>
            <a:endParaRPr lang="en-US" dirty="0"/>
          </a:p>
        </p:txBody>
      </p:sp>
    </p:spTree>
    <p:extLst>
      <p:ext uri="{BB962C8B-B14F-4D97-AF65-F5344CB8AC3E}">
        <p14:creationId xmlns:p14="http://schemas.microsoft.com/office/powerpoint/2010/main" val="3453364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“fix” your credit</a:t>
            </a:r>
          </a:p>
        </p:txBody>
      </p:sp>
      <p:sp>
        <p:nvSpPr>
          <p:cNvPr id="4" name="TextBox 3"/>
          <p:cNvSpPr txBox="1"/>
          <p:nvPr/>
        </p:nvSpPr>
        <p:spPr>
          <a:xfrm>
            <a:off x="393700" y="2006600"/>
            <a:ext cx="11645900" cy="4955203"/>
          </a:xfrm>
          <a:prstGeom prst="rect">
            <a:avLst/>
          </a:prstGeom>
          <a:noFill/>
        </p:spPr>
        <p:txBody>
          <a:bodyPr wrap="square" rtlCol="0">
            <a:spAutoFit/>
          </a:bodyPr>
          <a:lstStyle/>
          <a:p>
            <a:pPr marL="285750" indent="-285750">
              <a:buFont typeface="Arial" panose="020B0604020202020204" pitchFamily="34" charset="0"/>
              <a:buChar char="•"/>
            </a:pPr>
            <a:endParaRPr lang="en-US" b="1" dirty="0"/>
          </a:p>
          <a:p>
            <a:r>
              <a:rPr lang="en-US" sz="2800" b="1" dirty="0"/>
              <a:t>Whatever you do – </a:t>
            </a:r>
            <a:r>
              <a:rPr lang="en-US" sz="2800" b="1" dirty="0">
                <a:solidFill>
                  <a:srgbClr val="FF0000"/>
                </a:solidFill>
              </a:rPr>
              <a:t>DO NOT</a:t>
            </a:r>
          </a:p>
          <a:p>
            <a:endParaRPr lang="en-US" sz="2800" b="1" dirty="0">
              <a:solidFill>
                <a:srgbClr val="FF0000"/>
              </a:solidFill>
            </a:endParaRPr>
          </a:p>
          <a:p>
            <a:pPr marL="285750" indent="-285750">
              <a:buFont typeface="Wingdings" panose="05000000000000000000" pitchFamily="2" charset="2"/>
              <a:buChar char="§"/>
            </a:pPr>
            <a:r>
              <a:rPr lang="en-US" sz="2800" b="1" dirty="0">
                <a:solidFill>
                  <a:srgbClr val="FF0000"/>
                </a:solidFill>
              </a:rPr>
              <a:t>Use Payday loans or Title loans or pawn shops – the interest they charge will make it even worse</a:t>
            </a:r>
          </a:p>
          <a:p>
            <a:pPr marL="285750" indent="-285750">
              <a:buFont typeface="Wingdings" panose="05000000000000000000" pitchFamily="2" charset="2"/>
              <a:buChar char="§"/>
            </a:pPr>
            <a:r>
              <a:rPr lang="en-US" sz="2800" b="1" dirty="0">
                <a:solidFill>
                  <a:srgbClr val="FF0000"/>
                </a:solidFill>
              </a:rPr>
              <a:t>Credit Relief, Credit Repair or Bankruptcy Relief  or Tax Relief companies – they cannot do anything you can’t do yourself and it will cost you!!</a:t>
            </a:r>
          </a:p>
          <a:p>
            <a:pPr marL="285750" indent="-285750">
              <a:buFont typeface="Wingdings" panose="05000000000000000000" pitchFamily="2" charset="2"/>
              <a:buChar char="§"/>
            </a:pPr>
            <a:endParaRPr lang="en-US" sz="2800" b="1" dirty="0">
              <a:solidFill>
                <a:srgbClr val="FF0000"/>
              </a:solidFill>
            </a:endParaRPr>
          </a:p>
          <a:p>
            <a:r>
              <a:rPr lang="en-US" sz="2800" b="1" dirty="0"/>
              <a:t>Get back on track – pay at least the minimum payment and use the snowball method to pay off your debt.</a:t>
            </a:r>
          </a:p>
          <a:p>
            <a:endParaRPr lang="en-US" dirty="0"/>
          </a:p>
        </p:txBody>
      </p:sp>
    </p:spTree>
    <p:extLst>
      <p:ext uri="{BB962C8B-B14F-4D97-AF65-F5344CB8AC3E}">
        <p14:creationId xmlns:p14="http://schemas.microsoft.com/office/powerpoint/2010/main" val="1011715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“fix” your credit</a:t>
            </a:r>
          </a:p>
        </p:txBody>
      </p:sp>
      <p:sp>
        <p:nvSpPr>
          <p:cNvPr id="4" name="Rectangle 3">
            <a:extLst>
              <a:ext uri="{FF2B5EF4-FFF2-40B4-BE49-F238E27FC236}">
                <a16:creationId xmlns:a16="http://schemas.microsoft.com/office/drawing/2014/main" id="{CE8AF20F-B3C8-4E2D-8DC6-F8F2389A80C9}"/>
              </a:ext>
            </a:extLst>
          </p:cNvPr>
          <p:cNvSpPr/>
          <p:nvPr/>
        </p:nvSpPr>
        <p:spPr>
          <a:xfrm>
            <a:off x="1744393" y="2881927"/>
            <a:ext cx="7315200" cy="2308324"/>
          </a:xfrm>
          <a:prstGeom prst="rect">
            <a:avLst/>
          </a:prstGeom>
        </p:spPr>
        <p:txBody>
          <a:bodyPr wrap="square">
            <a:spAutoFit/>
          </a:bodyPr>
          <a:lstStyle/>
          <a:p>
            <a:r>
              <a:rPr lang="en-US" b="1" dirty="0"/>
              <a:t>You can get this short-term loan in 30 minutes. But is it worth the 300% APR?</a:t>
            </a:r>
          </a:p>
          <a:p>
            <a:r>
              <a:rPr lang="en-US" dirty="0"/>
              <a:t>A title loan is a type of emergency financing that uses your car’s title as collateral. You can get your money in as little as 30 minutes and continue driving your car while paying it </a:t>
            </a:r>
            <a:r>
              <a:rPr lang="en-US" dirty="0" err="1"/>
              <a:t>back.But</a:t>
            </a:r>
            <a:r>
              <a:rPr lang="en-US" dirty="0"/>
              <a:t> be well aware that it comes with high rates and you risk losing your car or getting caught in a cycle of debt if you can’t afford repayments.</a:t>
            </a:r>
          </a:p>
        </p:txBody>
      </p:sp>
    </p:spTree>
    <p:extLst>
      <p:ext uri="{BB962C8B-B14F-4D97-AF65-F5344CB8AC3E}">
        <p14:creationId xmlns:p14="http://schemas.microsoft.com/office/powerpoint/2010/main" val="354858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bad can it get?</a:t>
            </a:r>
          </a:p>
        </p:txBody>
      </p:sp>
      <p:sp>
        <p:nvSpPr>
          <p:cNvPr id="4" name="TextBox 3"/>
          <p:cNvSpPr txBox="1"/>
          <p:nvPr/>
        </p:nvSpPr>
        <p:spPr>
          <a:xfrm>
            <a:off x="273049" y="2133600"/>
            <a:ext cx="11645900" cy="4585871"/>
          </a:xfrm>
          <a:prstGeom prst="rect">
            <a:avLst/>
          </a:prstGeom>
          <a:noFill/>
        </p:spPr>
        <p:txBody>
          <a:bodyPr wrap="square" rtlCol="0">
            <a:spAutoFit/>
          </a:bodyPr>
          <a:lstStyle/>
          <a:p>
            <a:pPr marL="457200" indent="-457200">
              <a:buFont typeface="Arial" panose="020B0604020202020204" pitchFamily="34" charset="0"/>
              <a:buChar char="•"/>
            </a:pPr>
            <a:r>
              <a:rPr lang="en-US" sz="3200" b="1" dirty="0"/>
              <a:t>Creditors can turn your debt over to a Collection Agency</a:t>
            </a:r>
          </a:p>
          <a:p>
            <a:pPr marL="457200" indent="-457200">
              <a:buFont typeface="Arial" panose="020B0604020202020204" pitchFamily="34" charset="0"/>
              <a:buChar char="•"/>
            </a:pPr>
            <a:r>
              <a:rPr lang="en-US" sz="3200" b="1" dirty="0"/>
              <a:t>Creditors can take you to court and get a judgement against you</a:t>
            </a:r>
          </a:p>
          <a:p>
            <a:pPr marL="457200" indent="-457200">
              <a:buFont typeface="Arial" panose="020B0604020202020204" pitchFamily="34" charset="0"/>
              <a:buChar char="•"/>
            </a:pPr>
            <a:r>
              <a:rPr lang="en-US" sz="3200" b="1" dirty="0"/>
              <a:t>Creditors can repossess any collateral and sell it to help relieve a debt</a:t>
            </a:r>
          </a:p>
          <a:p>
            <a:pPr marL="457200" indent="-457200">
              <a:buFont typeface="Arial" panose="020B0604020202020204" pitchFamily="34" charset="0"/>
              <a:buChar char="•"/>
            </a:pPr>
            <a:r>
              <a:rPr lang="en-US" sz="3200" b="1" dirty="0"/>
              <a:t>Creditors can freeze your accounts</a:t>
            </a:r>
          </a:p>
          <a:p>
            <a:pPr marL="457200" indent="-457200">
              <a:buFont typeface="Arial" panose="020B0604020202020204" pitchFamily="34" charset="0"/>
              <a:buChar char="•"/>
            </a:pPr>
            <a:r>
              <a:rPr lang="en-US" sz="3200" b="1" dirty="0"/>
              <a:t>Creditors can garnish your wages</a:t>
            </a:r>
          </a:p>
          <a:p>
            <a:endParaRPr lang="en-US" b="1" dirty="0"/>
          </a:p>
          <a:p>
            <a:endParaRPr lang="en-US" dirty="0"/>
          </a:p>
        </p:txBody>
      </p:sp>
    </p:spTree>
    <p:extLst>
      <p:ext uri="{BB962C8B-B14F-4D97-AF65-F5344CB8AC3E}">
        <p14:creationId xmlns:p14="http://schemas.microsoft.com/office/powerpoint/2010/main" val="1915304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avoid credit problems</a:t>
            </a:r>
          </a:p>
        </p:txBody>
      </p:sp>
      <p:sp>
        <p:nvSpPr>
          <p:cNvPr id="4" name="TextBox 3"/>
          <p:cNvSpPr txBox="1"/>
          <p:nvPr/>
        </p:nvSpPr>
        <p:spPr>
          <a:xfrm>
            <a:off x="273049" y="2133600"/>
            <a:ext cx="11645900" cy="4955203"/>
          </a:xfrm>
          <a:prstGeom prst="rect">
            <a:avLst/>
          </a:prstGeom>
          <a:noFill/>
        </p:spPr>
        <p:txBody>
          <a:bodyPr wrap="square" rtlCol="0">
            <a:spAutoFit/>
          </a:bodyPr>
          <a:lstStyle/>
          <a:p>
            <a:pPr marL="457200" indent="-457200">
              <a:buFont typeface="Arial" panose="020B0604020202020204" pitchFamily="34" charset="0"/>
              <a:buChar char="•"/>
            </a:pPr>
            <a:r>
              <a:rPr lang="en-US" sz="2800" b="1" dirty="0"/>
              <a:t>Use credit cards wisely</a:t>
            </a:r>
          </a:p>
          <a:p>
            <a:pPr marL="914400" lvl="1" indent="-457200">
              <a:buFont typeface="Arial" panose="020B0604020202020204" pitchFamily="34" charset="0"/>
              <a:buChar char="•"/>
            </a:pPr>
            <a:r>
              <a:rPr lang="en-US" sz="2800" b="1" dirty="0"/>
              <a:t>Only charge what you can pay off each month</a:t>
            </a:r>
          </a:p>
          <a:p>
            <a:pPr marL="914400" lvl="1" indent="-457200">
              <a:buFont typeface="Arial" panose="020B0604020202020204" pitchFamily="34" charset="0"/>
              <a:buChar char="•"/>
            </a:pPr>
            <a:r>
              <a:rPr lang="en-US" sz="2800" b="1" dirty="0"/>
              <a:t>Limit the number of credit cards you use</a:t>
            </a:r>
          </a:p>
          <a:p>
            <a:pPr marL="914400" lvl="1" indent="-457200">
              <a:buFont typeface="Arial" panose="020B0604020202020204" pitchFamily="34" charset="0"/>
              <a:buChar char="•"/>
            </a:pPr>
            <a:r>
              <a:rPr lang="en-US" sz="2800" b="1" dirty="0"/>
              <a:t>Ignore the allure of free travel miles, or free stars or a discount for opening a card  </a:t>
            </a:r>
          </a:p>
          <a:p>
            <a:pPr marL="457200" indent="-457200">
              <a:buFont typeface="Arial" panose="020B0604020202020204" pitchFamily="34" charset="0"/>
              <a:buChar char="•"/>
            </a:pPr>
            <a:r>
              <a:rPr lang="en-US" sz="2800" b="1" dirty="0"/>
              <a:t>Set a minimum payment option so in case you forget – at least a minimum payment will be paid</a:t>
            </a:r>
          </a:p>
          <a:p>
            <a:pPr marL="457200" indent="-457200">
              <a:buFont typeface="Arial" panose="020B0604020202020204" pitchFamily="34" charset="0"/>
              <a:buChar char="•"/>
            </a:pPr>
            <a:r>
              <a:rPr lang="en-US" sz="2800" b="1" dirty="0"/>
              <a:t>Compare interest rates and shop around</a:t>
            </a:r>
          </a:p>
          <a:p>
            <a:pPr marL="457200" indent="-457200">
              <a:buFont typeface="Arial" panose="020B0604020202020204" pitchFamily="34" charset="0"/>
              <a:buChar char="•"/>
            </a:pPr>
            <a:r>
              <a:rPr lang="en-US" sz="2800" b="1" dirty="0"/>
              <a:t>Use cash </a:t>
            </a:r>
          </a:p>
          <a:p>
            <a:pPr marL="457200" indent="-457200">
              <a:buFont typeface="Arial" panose="020B0604020202020204" pitchFamily="34" charset="0"/>
              <a:buChar char="•"/>
            </a:pPr>
            <a:r>
              <a:rPr lang="en-US" sz="2800" b="1" dirty="0"/>
              <a:t>Make Extra Payments if possible</a:t>
            </a:r>
          </a:p>
          <a:p>
            <a:endParaRPr lang="en-US" b="1" dirty="0"/>
          </a:p>
          <a:p>
            <a:endParaRPr lang="en-US" dirty="0"/>
          </a:p>
        </p:txBody>
      </p:sp>
    </p:spTree>
    <p:extLst>
      <p:ext uri="{BB962C8B-B14F-4D97-AF65-F5344CB8AC3E}">
        <p14:creationId xmlns:p14="http://schemas.microsoft.com/office/powerpoint/2010/main" val="2754270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Credit</a:t>
            </a:r>
          </a:p>
        </p:txBody>
      </p:sp>
      <p:pic>
        <p:nvPicPr>
          <p:cNvPr id="4" name="Content Placeholder 3"/>
          <p:cNvPicPr>
            <a:picLocks noGrp="1" noChangeAspect="1"/>
          </p:cNvPicPr>
          <p:nvPr>
            <p:ph idx="1"/>
          </p:nvPr>
        </p:nvPicPr>
        <p:blipFill>
          <a:blip r:embed="rId2"/>
          <a:stretch>
            <a:fillRect/>
          </a:stretch>
        </p:blipFill>
        <p:spPr>
          <a:xfrm>
            <a:off x="4816699" y="532550"/>
            <a:ext cx="5872766" cy="5884776"/>
          </a:xfrm>
          <a:prstGeom prst="rect">
            <a:avLst/>
          </a:prstGeom>
        </p:spPr>
      </p:pic>
    </p:spTree>
    <p:extLst>
      <p:ext uri="{BB962C8B-B14F-4D97-AF65-F5344CB8AC3E}">
        <p14:creationId xmlns:p14="http://schemas.microsoft.com/office/powerpoint/2010/main" val="1187096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a:bodyPr>
          <a:lstStyle/>
          <a:p>
            <a:r>
              <a:rPr lang="en-US" dirty="0"/>
              <a:t>What is credit?</a:t>
            </a:r>
          </a:p>
          <a:p>
            <a:endParaRPr lang="en-US" dirty="0"/>
          </a:p>
          <a:p>
            <a:r>
              <a:rPr lang="en-US" sz="3200" b="1" dirty="0"/>
              <a:t>Why is credit important? </a:t>
            </a:r>
          </a:p>
          <a:p>
            <a:endParaRPr lang="en-US" dirty="0"/>
          </a:p>
          <a:p>
            <a:r>
              <a:rPr lang="en-US" dirty="0"/>
              <a:t>What is a credit score?</a:t>
            </a:r>
          </a:p>
          <a:p>
            <a:endParaRPr lang="en-US" dirty="0"/>
          </a:p>
          <a:p>
            <a:r>
              <a:rPr lang="en-US" dirty="0"/>
              <a:t>Credit scores range from what numbers?</a:t>
            </a:r>
          </a:p>
        </p:txBody>
      </p:sp>
    </p:spTree>
    <p:extLst>
      <p:ext uri="{BB962C8B-B14F-4D97-AF65-F5344CB8AC3E}">
        <p14:creationId xmlns:p14="http://schemas.microsoft.com/office/powerpoint/2010/main" val="3541785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credit important?</a:t>
            </a:r>
            <a:br>
              <a:rPr lang="en-US" dirty="0"/>
            </a:br>
            <a:endParaRPr lang="en-US" dirty="0"/>
          </a:p>
        </p:txBody>
      </p:sp>
      <p:sp>
        <p:nvSpPr>
          <p:cNvPr id="3" name="Content Placeholder 2"/>
          <p:cNvSpPr>
            <a:spLocks noGrp="1"/>
          </p:cNvSpPr>
          <p:nvPr>
            <p:ph idx="1"/>
          </p:nvPr>
        </p:nvSpPr>
        <p:spPr>
          <a:xfrm>
            <a:off x="412312" y="1593656"/>
            <a:ext cx="10554574" cy="2607598"/>
          </a:xfrm>
        </p:spPr>
        <p:txBody>
          <a:bodyPr>
            <a:normAutofit/>
          </a:bodyPr>
          <a:lstStyle/>
          <a:p>
            <a:pPr marL="0" indent="0">
              <a:buNone/>
            </a:pPr>
            <a:r>
              <a:rPr lang="en-US" dirty="0"/>
              <a:t>For the United States as a whole, measuring consumer credit tells us important things about our economy. If consumers have the ability to borrow easily and repay those debts on time, then the economy should be stimulated and we will have growth.</a:t>
            </a:r>
          </a:p>
          <a:p>
            <a:endParaRPr lang="en-US" dirty="0"/>
          </a:p>
        </p:txBody>
      </p:sp>
      <p:pic>
        <p:nvPicPr>
          <p:cNvPr id="4" name="Picture 3"/>
          <p:cNvPicPr>
            <a:picLocks noChangeAspect="1"/>
          </p:cNvPicPr>
          <p:nvPr/>
        </p:nvPicPr>
        <p:blipFill>
          <a:blip r:embed="rId3"/>
          <a:stretch>
            <a:fillRect/>
          </a:stretch>
        </p:blipFill>
        <p:spPr>
          <a:xfrm>
            <a:off x="2191421" y="4059772"/>
            <a:ext cx="7322846" cy="2380746"/>
          </a:xfrm>
          <a:prstGeom prst="rect">
            <a:avLst/>
          </a:prstGeom>
        </p:spPr>
      </p:pic>
    </p:spTree>
    <p:extLst>
      <p:ext uri="{BB962C8B-B14F-4D97-AF65-F5344CB8AC3E}">
        <p14:creationId xmlns:p14="http://schemas.microsoft.com/office/powerpoint/2010/main" val="3413844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credit important?</a:t>
            </a:r>
            <a:br>
              <a:rPr lang="en-US" dirty="0"/>
            </a:br>
            <a:endParaRPr lang="en-US" dirty="0"/>
          </a:p>
        </p:txBody>
      </p:sp>
      <p:sp>
        <p:nvSpPr>
          <p:cNvPr id="3" name="Content Placeholder 2"/>
          <p:cNvSpPr>
            <a:spLocks noGrp="1"/>
          </p:cNvSpPr>
          <p:nvPr>
            <p:ph idx="1"/>
          </p:nvPr>
        </p:nvSpPr>
        <p:spPr>
          <a:xfrm>
            <a:off x="279395" y="2044416"/>
            <a:ext cx="4806803" cy="1486575"/>
          </a:xfrm>
        </p:spPr>
        <p:txBody>
          <a:bodyPr>
            <a:normAutofit/>
          </a:bodyPr>
          <a:lstStyle/>
          <a:p>
            <a:pPr marL="0" indent="0">
              <a:buNone/>
            </a:pPr>
            <a:r>
              <a:rPr lang="en-US" sz="2800" dirty="0"/>
              <a:t>The 5 Cs of Credit:</a:t>
            </a:r>
          </a:p>
          <a:p>
            <a:endParaRPr lang="en-US" dirty="0"/>
          </a:p>
        </p:txBody>
      </p:sp>
      <p:sp>
        <p:nvSpPr>
          <p:cNvPr id="5" name="Rectangle 4">
            <a:extLst>
              <a:ext uri="{FF2B5EF4-FFF2-40B4-BE49-F238E27FC236}">
                <a16:creationId xmlns:a16="http://schemas.microsoft.com/office/drawing/2014/main" id="{D3BF8737-AAE2-436D-9099-BFE2A3EF0E12}"/>
              </a:ext>
            </a:extLst>
          </p:cNvPr>
          <p:cNvSpPr/>
          <p:nvPr/>
        </p:nvSpPr>
        <p:spPr>
          <a:xfrm>
            <a:off x="431409" y="2901351"/>
            <a:ext cx="6096000" cy="2554545"/>
          </a:xfrm>
          <a:prstGeom prst="rect">
            <a:avLst/>
          </a:prstGeom>
        </p:spPr>
        <p:txBody>
          <a:bodyPr>
            <a:spAutoFit/>
          </a:bodyPr>
          <a:lstStyle/>
          <a:p>
            <a:r>
              <a:rPr lang="en-US" sz="3200" dirty="0">
                <a:solidFill>
                  <a:srgbClr val="FFFF00"/>
                </a:solidFill>
              </a:rPr>
              <a:t>1. </a:t>
            </a:r>
            <a:r>
              <a:rPr lang="en-US" sz="3200" dirty="0">
                <a:solidFill>
                  <a:srgbClr val="FFFF00"/>
                </a:solidFill>
                <a:hlinkClick r:id="rId3">
                  <a:extLst>
                    <a:ext uri="{A12FA001-AC4F-418D-AE19-62706E023703}">
                      <ahyp:hlinkClr xmlns:ahyp="http://schemas.microsoft.com/office/drawing/2018/hyperlinkcolor" val="tx"/>
                    </a:ext>
                  </a:extLst>
                </a:hlinkClick>
              </a:rPr>
              <a:t>Character</a:t>
            </a:r>
            <a:br>
              <a:rPr lang="en-US" sz="3200" dirty="0">
                <a:solidFill>
                  <a:srgbClr val="FFFF00"/>
                </a:solidFill>
              </a:rPr>
            </a:br>
            <a:r>
              <a:rPr lang="en-US" sz="3200" dirty="0">
                <a:solidFill>
                  <a:srgbClr val="FFFF00"/>
                </a:solidFill>
              </a:rPr>
              <a:t>2. </a:t>
            </a:r>
            <a:r>
              <a:rPr lang="en-US" sz="3200" dirty="0">
                <a:solidFill>
                  <a:srgbClr val="FFFF00"/>
                </a:solidFill>
                <a:hlinkClick r:id="rId4">
                  <a:extLst>
                    <a:ext uri="{A12FA001-AC4F-418D-AE19-62706E023703}">
                      <ahyp:hlinkClr xmlns:ahyp="http://schemas.microsoft.com/office/drawing/2018/hyperlinkcolor" val="tx"/>
                    </a:ext>
                  </a:extLst>
                </a:hlinkClick>
              </a:rPr>
              <a:t>Capacity/Cash flow</a:t>
            </a:r>
            <a:br>
              <a:rPr lang="en-US" sz="3200" dirty="0">
                <a:solidFill>
                  <a:srgbClr val="FFFF00"/>
                </a:solidFill>
              </a:rPr>
            </a:br>
            <a:r>
              <a:rPr lang="en-US" sz="3200" dirty="0">
                <a:solidFill>
                  <a:srgbClr val="FFFF00"/>
                </a:solidFill>
              </a:rPr>
              <a:t>3. </a:t>
            </a:r>
            <a:r>
              <a:rPr lang="en-US" sz="3200" dirty="0">
                <a:solidFill>
                  <a:srgbClr val="FFFF00"/>
                </a:solidFill>
                <a:hlinkClick r:id="rId5">
                  <a:extLst>
                    <a:ext uri="{A12FA001-AC4F-418D-AE19-62706E023703}">
                      <ahyp:hlinkClr xmlns:ahyp="http://schemas.microsoft.com/office/drawing/2018/hyperlinkcolor" val="tx"/>
                    </a:ext>
                  </a:extLst>
                </a:hlinkClick>
              </a:rPr>
              <a:t>Capital</a:t>
            </a:r>
            <a:br>
              <a:rPr lang="en-US" sz="3200" dirty="0">
                <a:solidFill>
                  <a:srgbClr val="FFFF00"/>
                </a:solidFill>
              </a:rPr>
            </a:br>
            <a:r>
              <a:rPr lang="en-US" sz="3200" dirty="0">
                <a:solidFill>
                  <a:srgbClr val="FFFF00"/>
                </a:solidFill>
              </a:rPr>
              <a:t>4. </a:t>
            </a:r>
            <a:r>
              <a:rPr lang="en-US" sz="3200" dirty="0">
                <a:solidFill>
                  <a:srgbClr val="FFFF00"/>
                </a:solidFill>
                <a:hlinkClick r:id="rId6">
                  <a:extLst>
                    <a:ext uri="{A12FA001-AC4F-418D-AE19-62706E023703}">
                      <ahyp:hlinkClr xmlns:ahyp="http://schemas.microsoft.com/office/drawing/2018/hyperlinkcolor" val="tx"/>
                    </a:ext>
                  </a:extLst>
                </a:hlinkClick>
              </a:rPr>
              <a:t>Conditions</a:t>
            </a:r>
            <a:br>
              <a:rPr lang="en-US" sz="3200" dirty="0">
                <a:solidFill>
                  <a:srgbClr val="FFFF00"/>
                </a:solidFill>
              </a:rPr>
            </a:br>
            <a:r>
              <a:rPr lang="en-US" sz="3200" dirty="0">
                <a:solidFill>
                  <a:srgbClr val="FFFF00"/>
                </a:solidFill>
              </a:rPr>
              <a:t>5. </a:t>
            </a:r>
            <a:r>
              <a:rPr lang="en-US" sz="3200" dirty="0">
                <a:solidFill>
                  <a:srgbClr val="FFFF00"/>
                </a:solidFill>
                <a:hlinkClick r:id="rId7">
                  <a:extLst>
                    <a:ext uri="{A12FA001-AC4F-418D-AE19-62706E023703}">
                      <ahyp:hlinkClr xmlns:ahyp="http://schemas.microsoft.com/office/drawing/2018/hyperlinkcolor" val="tx"/>
                    </a:ext>
                  </a:extLst>
                </a:hlinkClick>
              </a:rPr>
              <a:t>Collateral</a:t>
            </a:r>
            <a:endParaRPr lang="en-US" sz="3200" dirty="0">
              <a:solidFill>
                <a:srgbClr val="FFFF00"/>
              </a:solidFill>
            </a:endParaRPr>
          </a:p>
        </p:txBody>
      </p:sp>
      <p:sp>
        <p:nvSpPr>
          <p:cNvPr id="8" name="Content Placeholder 2">
            <a:extLst>
              <a:ext uri="{FF2B5EF4-FFF2-40B4-BE49-F238E27FC236}">
                <a16:creationId xmlns:a16="http://schemas.microsoft.com/office/drawing/2014/main" id="{47D287CF-98B2-4428-BA27-7B33262EE349}"/>
              </a:ext>
            </a:extLst>
          </p:cNvPr>
          <p:cNvSpPr txBox="1">
            <a:spLocks/>
          </p:cNvSpPr>
          <p:nvPr/>
        </p:nvSpPr>
        <p:spPr>
          <a:xfrm>
            <a:off x="7005711" y="2492238"/>
            <a:ext cx="3945943" cy="2963658"/>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r>
              <a:rPr lang="en-US" sz="3600" dirty="0">
                <a:hlinkClick r:id="rId8"/>
              </a:rPr>
              <a:t>How lenders use your FICO score</a:t>
            </a:r>
            <a:endParaRPr lang="en-US" sz="3600" dirty="0"/>
          </a:p>
          <a:p>
            <a:endParaRPr lang="en-US" dirty="0"/>
          </a:p>
        </p:txBody>
      </p:sp>
    </p:spTree>
    <p:extLst>
      <p:ext uri="{BB962C8B-B14F-4D97-AF65-F5344CB8AC3E}">
        <p14:creationId xmlns:p14="http://schemas.microsoft.com/office/powerpoint/2010/main" val="2359927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dirty="0"/>
              <a:t>What is credit?</a:t>
            </a:r>
          </a:p>
          <a:p>
            <a:endParaRPr lang="en-US" dirty="0"/>
          </a:p>
          <a:p>
            <a:r>
              <a:rPr lang="en-US" dirty="0"/>
              <a:t>Why is credit important?</a:t>
            </a:r>
          </a:p>
          <a:p>
            <a:endParaRPr lang="en-US" dirty="0"/>
          </a:p>
          <a:p>
            <a:r>
              <a:rPr lang="en-US" sz="3200" b="1" dirty="0"/>
              <a:t>What is a credit score?</a:t>
            </a:r>
          </a:p>
          <a:p>
            <a:pPr marL="0" indent="0">
              <a:buNone/>
            </a:pPr>
            <a:endParaRPr lang="en-US" dirty="0"/>
          </a:p>
          <a:p>
            <a:r>
              <a:rPr lang="en-US" dirty="0"/>
              <a:t>Credit scores range from what numbers?</a:t>
            </a:r>
          </a:p>
        </p:txBody>
      </p:sp>
    </p:spTree>
    <p:extLst>
      <p:ext uri="{BB962C8B-B14F-4D97-AF65-F5344CB8AC3E}">
        <p14:creationId xmlns:p14="http://schemas.microsoft.com/office/powerpoint/2010/main" val="3855016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credit score?</a:t>
            </a:r>
          </a:p>
        </p:txBody>
      </p:sp>
      <p:pic>
        <p:nvPicPr>
          <p:cNvPr id="4" name="Content Placeholder 3"/>
          <p:cNvPicPr>
            <a:picLocks noGrp="1" noChangeAspect="1"/>
          </p:cNvPicPr>
          <p:nvPr>
            <p:ph idx="1"/>
          </p:nvPr>
        </p:nvPicPr>
        <p:blipFill>
          <a:blip r:embed="rId2"/>
          <a:stretch>
            <a:fillRect/>
          </a:stretch>
        </p:blipFill>
        <p:spPr>
          <a:xfrm>
            <a:off x="1662448" y="2105808"/>
            <a:ext cx="8048625" cy="2980464"/>
          </a:xfrm>
          <a:prstGeom prst="rect">
            <a:avLst/>
          </a:prstGeom>
        </p:spPr>
      </p:pic>
    </p:spTree>
    <p:extLst>
      <p:ext uri="{BB962C8B-B14F-4D97-AF65-F5344CB8AC3E}">
        <p14:creationId xmlns:p14="http://schemas.microsoft.com/office/powerpoint/2010/main" val="3315910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611</TotalTime>
  <Words>1815</Words>
  <Application>Microsoft Office PowerPoint</Application>
  <PresentationFormat>Widescreen</PresentationFormat>
  <Paragraphs>179</Paragraphs>
  <Slides>34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Century Gothic</vt:lpstr>
      <vt:lpstr>Cooper Std Black</vt:lpstr>
      <vt:lpstr>Wingdings</vt:lpstr>
      <vt:lpstr>Wingdings 2</vt:lpstr>
      <vt:lpstr>Quotable</vt:lpstr>
      <vt:lpstr>Credit</vt:lpstr>
      <vt:lpstr>Questions</vt:lpstr>
      <vt:lpstr>What is credit?   </vt:lpstr>
      <vt:lpstr>Types of Credit</vt:lpstr>
      <vt:lpstr>Questions</vt:lpstr>
      <vt:lpstr>Why is credit important? </vt:lpstr>
      <vt:lpstr>Why is credit important? </vt:lpstr>
      <vt:lpstr>Questions</vt:lpstr>
      <vt:lpstr>What is a credit score?</vt:lpstr>
      <vt:lpstr>Questions</vt:lpstr>
      <vt:lpstr>Credit Score Range</vt:lpstr>
      <vt:lpstr>PowerPoint Presentation</vt:lpstr>
      <vt:lpstr>Why is your credit score important?</vt:lpstr>
      <vt:lpstr>Factors that affect credit scores - Negative</vt:lpstr>
      <vt:lpstr>How long dos bankruptcy affect your credit score?</vt:lpstr>
      <vt:lpstr>What is Bankruptcy?</vt:lpstr>
      <vt:lpstr>Factors that affect credit scores - Positive</vt:lpstr>
      <vt:lpstr>Account reported to collections</vt:lpstr>
      <vt:lpstr>Getting a New Loan</vt:lpstr>
      <vt:lpstr>Getting a New Credit Card and transferring a balance</vt:lpstr>
      <vt:lpstr>Closing an old account</vt:lpstr>
      <vt:lpstr>PowerPoint Presentation</vt:lpstr>
      <vt:lpstr>PowerPoint Presentation</vt:lpstr>
      <vt:lpstr>Taking care of your credit</vt:lpstr>
      <vt:lpstr>If you are denied credit</vt:lpstr>
      <vt:lpstr>Correcting Your Credit Report</vt:lpstr>
      <vt:lpstr>Correcting Your Credit Report</vt:lpstr>
      <vt:lpstr>Protect Yourself</vt:lpstr>
      <vt:lpstr>How to “fix” your credit</vt:lpstr>
      <vt:lpstr>How to “fix” your credit</vt:lpstr>
      <vt:lpstr>How to “fix” your credit</vt:lpstr>
      <vt:lpstr>How to “fix” your credit</vt:lpstr>
      <vt:lpstr>How bad can it get?</vt:lpstr>
      <vt:lpstr>How to avoid credit problems</vt:lpstr>
    </vt:vector>
  </TitlesOfParts>
  <Company>Helena Public School District #1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Credit</dc:title>
  <dc:creator>Humphrey - Samantha</dc:creator>
  <cp:lastModifiedBy>Humphrey, Samantha</cp:lastModifiedBy>
  <cp:revision>29</cp:revision>
  <dcterms:created xsi:type="dcterms:W3CDTF">2016-04-14T19:11:05Z</dcterms:created>
  <dcterms:modified xsi:type="dcterms:W3CDTF">2019-01-07T18:36:53Z</dcterms:modified>
</cp:coreProperties>
</file>